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13.png" ContentType="image/png"/>
  <Override PartName="/ppt/media/image4.png" ContentType="image/png"/>
  <Override PartName="/ppt/media/image9.png" ContentType="image/png"/>
  <Override PartName="/ppt/media/image2.svg" ContentType="image/svg"/>
  <Override PartName="/ppt/media/image5.png" ContentType="image/png"/>
  <Override PartName="/ppt/media/image14.png" ContentType="image/png"/>
  <Override PartName="/ppt/media/image15.png" ContentType="image/png"/>
  <Override PartName="/ppt/media/image6.png" ContentType="image/png"/>
  <Override PartName="/ppt/media/image10.png" ContentType="image/png"/>
  <Override PartName="/ppt/media/image1.png" ContentType="image/png"/>
  <Override PartName="/ppt/media/image16.png" ContentType="image/png"/>
  <Override PartName="/ppt/media/image7.png" ContentType="image/png"/>
  <Override PartName="/ppt/media/image11.png" ContentType="image/png"/>
  <Override PartName="/ppt/media/image17.png" ContentType="image/png"/>
  <Override PartName="/ppt/media/image8.png" ContentType="image/png"/>
  <Override PartName="/ppt/media/image12.png" ContentType="image/png"/>
  <Override PartName="/ppt/media/image3.png" ContentType="image/pn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1" r:id="rId3"/>
    <p:sldMasterId id="214748365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Midn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A91FAC-6471-436B-961B-7A3B1BE98A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Midn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655"/>
              </a:spcAft>
              <a:buNone/>
            </a:pP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26AF01-E55A-44E6-A551-512850B22F6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Midnightblu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9D339BF-F172-4515-90E4-C924B37C147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3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5400000"/>
            <a:ext cx="10080000" cy="27000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1" name=""/>
          <p:cNvSpPr/>
          <p:nvPr/>
        </p:nvSpPr>
        <p:spPr>
          <a:xfrm>
            <a:off x="0" y="0"/>
            <a:ext cx="10080000" cy="1215000"/>
          </a:xfrm>
          <a:prstGeom prst="rect">
            <a:avLst/>
          </a:prstGeom>
          <a:solidFill>
            <a:srgbClr val="2c3e50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Click to edit the outline text format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Second Outline Level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2" marL="1296000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"/>
              </a:rPr>
              <a:t>Third Outline Level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lvl="3" marL="1728000" indent="-216000">
              <a:spcAft>
                <a:spcPts val="425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Fourth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  <a:p>
            <a:pPr lvl="4" marL="2160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Fifth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  <a:p>
            <a:pPr lvl="5" marL="2592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Sixth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  <a:p>
            <a:pPr lvl="6" marL="3024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2c3e50"/>
                </a:solidFill>
                <a:latin typeface="Source Sans Pro"/>
              </a:rPr>
              <a:t>Seventh Outline Level</a:t>
            </a:r>
            <a:endParaRPr b="0" lang="en-US" sz="15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" name=""/>
          <p:cNvSpPr/>
          <p:nvPr/>
        </p:nvSpPr>
        <p:spPr>
          <a:xfrm>
            <a:off x="9315000" y="5175000"/>
            <a:ext cx="450000" cy="450000"/>
          </a:xfrm>
          <a:prstGeom prst="ellipse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&lt;date/time&gt;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sldNum" idx="3"/>
          </p:nvPr>
        </p:nvSpPr>
        <p:spPr>
          <a:xfrm>
            <a:off x="9180000" y="5175000"/>
            <a:ext cx="720000" cy="45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fld id="{72BBF960-5BA6-428B-878E-0B4BDBF7567C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13" name=""/>
          <p:cNvSpPr/>
          <p:nvPr/>
        </p:nvSpPr>
        <p:spPr>
          <a:xfrm>
            <a:off x="0" y="0"/>
            <a:ext cx="10080000" cy="3780000"/>
          </a:xfrm>
          <a:prstGeom prst="rect">
            <a:avLst/>
          </a:prstGeom>
          <a:solidFill>
            <a:srgbClr val="1abc9c"/>
          </a:solidFill>
          <a:ln w="10800">
            <a:solidFill>
              <a:srgbClr val="1abc9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60000" y="2835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1352"/>
          </a:bodyPr>
          <a:p>
            <a:pPr marL="432000" indent="0">
              <a:spcAft>
                <a:spcPts val="65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Click to edit the outline text format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1" marL="864000" indent="0">
              <a:spcAft>
                <a:spcPts val="850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Second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2" marL="1296000" indent="0">
              <a:spcAft>
                <a:spcPts val="63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Third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3" marL="1728000" indent="0">
              <a:spcAft>
                <a:spcPts val="42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Fourth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4" marL="2160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Fifth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5" marL="2592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Sixth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6" marL="3024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Seventh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dt" idx="4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&lt;date/time&gt;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ftr" idx="5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sldNum" idx="6"/>
          </p:nvPr>
        </p:nvSpPr>
        <p:spPr>
          <a:xfrm>
            <a:off x="9180000" y="5130000"/>
            <a:ext cx="720000" cy="54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fld id="{FC5973E7-2D4E-4E8B-B930-DC5FF16AB579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2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22" name=""/>
          <p:cNvSpPr/>
          <p:nvPr/>
        </p:nvSpPr>
        <p:spPr>
          <a:xfrm>
            <a:off x="2520000" y="1350000"/>
            <a:ext cx="5040000" cy="1890000"/>
          </a:xfrm>
          <a:prstGeom prst="wedgeRectCallout">
            <a:avLst>
              <a:gd name="adj1" fmla="val -34032"/>
              <a:gd name="adj2" fmla="val 132916"/>
            </a:avLst>
          </a:prstGeom>
          <a:solidFill>
            <a:srgbClr val="ffffff"/>
          </a:solidFill>
          <a:ln w="720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20600" rIns="120600" tIns="75600" bIns="75600" anchor="ctr">
            <a:noAutofit/>
          </a:bodyPr>
          <a:p>
            <a:pPr algn="ctr"/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700000" y="1485000"/>
            <a:ext cx="4680000" cy="16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buNone/>
            </a:pPr>
            <a:r>
              <a:rPr b="1" lang="en-US" sz="2700" spc="-1" strike="noStrike">
                <a:solidFill>
                  <a:srgbClr val="2c3e50"/>
                </a:solidFill>
                <a:latin typeface="Source Sans Pro Black"/>
              </a:rPr>
              <a:t>Click to edit the title text format</a:t>
            </a:r>
            <a:endParaRPr b="1" lang="en-US" sz="2700" spc="-1" strike="noStrike">
              <a:solidFill>
                <a:srgbClr val="2c3e50"/>
              </a:solidFill>
              <a:latin typeface="Source Sans Pro Black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420000" y="3240000"/>
            <a:ext cx="6300000" cy="16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354"/>
          </a:bodyPr>
          <a:p>
            <a:pPr marL="432000" indent="0">
              <a:spcAft>
                <a:spcPts val="65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Click to edit the outline text format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1" marL="864000" indent="0">
              <a:spcAft>
                <a:spcPts val="850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Second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2" marL="1296000" indent="0">
              <a:spcAft>
                <a:spcPts val="63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Third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3" marL="1728000" indent="0">
              <a:spcAft>
                <a:spcPts val="425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Fourth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4" marL="2160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Fifth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5" marL="2592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Sixth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  <a:p>
            <a:pPr lvl="6" marL="3024000" indent="0">
              <a:spcAft>
                <a:spcPts val="213"/>
              </a:spcAft>
            </a:pPr>
            <a:r>
              <a:rPr b="0" lang="en-US" sz="1500" spc="-1" strike="noStrike">
                <a:solidFill>
                  <a:srgbClr val="ffffff"/>
                </a:solidFill>
                <a:latin typeface="Source Sans Pro"/>
              </a:rPr>
              <a:t>Seventh Outline Level</a:t>
            </a:r>
            <a:endParaRPr b="0" lang="en-US" sz="1500" spc="-1" strike="noStrike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7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&lt;date/time&gt;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8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r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&lt;footer&gt;</a:t>
            </a:r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9"/>
          </p:nvPr>
        </p:nvSpPr>
        <p:spPr>
          <a:xfrm>
            <a:off x="9180000" y="5130000"/>
            <a:ext cx="720000" cy="54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1" lang="en-US" sz="1800" spc="-1" strike="noStrike">
                <a:solidFill>
                  <a:srgbClr val="ffffff"/>
                </a:solidFill>
                <a:latin typeface="Source Sans Pro Black"/>
              </a:defRPr>
            </a:lvl1pPr>
          </a:lstStyle>
          <a:p>
            <a:pPr indent="0" algn="ctr">
              <a:buNone/>
            </a:pPr>
            <a:fld id="{115ED263-BD16-4D91-AB56-C3F3DA67D7A7}" type="slidenum">
              <a:rPr b="1" lang="en-US" sz="1800" spc="-1" strike="noStrike">
                <a:solidFill>
                  <a:srgbClr val="ffffff"/>
                </a:solidFill>
                <a:latin typeface="Source Sans Pro Black"/>
              </a:rPr>
              <a:t>&lt;number&gt;</a:t>
            </a:fld>
            <a:endParaRPr b="1" lang="en-US" sz="1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sv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linux.ucla.edu/" TargetMode="External"/><Relationship Id="rId2" Type="http://schemas.openxmlformats.org/officeDocument/2006/relationships/hyperlink" Target="mailto:main@room.linux.ucla.edu" TargetMode="External"/><Relationship Id="rId3" Type="http://schemas.openxmlformats.org/officeDocument/2006/relationships/hyperlink" Target="https://yt.linux.ucla.edu/" TargetMode="External"/><Relationship Id="rId4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60000" y="290700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Intro to Self-Hosting and Homelabs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ubTitle"/>
          </p:nvPr>
        </p:nvSpPr>
        <p:spPr>
          <a:xfrm>
            <a:off x="360000" y="3915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2200" spc="-1" strike="noStrike">
                <a:solidFill>
                  <a:srgbClr val="ffffff"/>
                </a:solidFill>
                <a:latin typeface="Source Sans Pro"/>
              </a:rPr>
              <a:t>UCLA Linux Users Group</a:t>
            </a: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  <a:p>
            <a:pPr indent="0" algn="ctr">
              <a:buNone/>
            </a:pPr>
            <a:r>
              <a:rPr b="0" lang="en-US" sz="2200" spc="-1" strike="noStrike">
                <a:solidFill>
                  <a:srgbClr val="ffffff"/>
                </a:solidFill>
                <a:latin typeface="Source Sans Pro"/>
              </a:rPr>
              <a:t>Winter 2025</a:t>
            </a:r>
            <a:endParaRPr b="0" lang="en-US" sz="2200" spc="-1" strike="noStrike">
              <a:solidFill>
                <a:srgbClr val="ffffff"/>
              </a:solidFill>
              <a:latin typeface="Source Sans Pro"/>
            </a:endParaRPr>
          </a:p>
        </p:txBody>
      </p:sp>
      <p:pic>
        <p:nvPicPr>
          <p:cNvPr id="30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739080" y="4114800"/>
            <a:ext cx="1877760" cy="1285200"/>
          </a:xfrm>
          <a:prstGeom prst="rect">
            <a:avLst/>
          </a:prstGeom>
          <a:ln w="10800">
            <a:noFill/>
          </a:ln>
        </p:spPr>
      </p:pic>
      <p:pic>
        <p:nvPicPr>
          <p:cNvPr id="31" name="" descr=""/>
          <p:cNvPicPr/>
          <p:nvPr/>
        </p:nvPicPr>
        <p:blipFill>
          <a:blip r:embed="rId3"/>
          <a:stretch/>
        </p:blipFill>
        <p:spPr>
          <a:xfrm>
            <a:off x="3092400" y="235440"/>
            <a:ext cx="4114800" cy="2766240"/>
          </a:xfrm>
          <a:prstGeom prst="rect">
            <a:avLst/>
          </a:prstGeom>
          <a:ln w="108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Setting up Storage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Fancy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: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dedicated NAS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Simple: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add more hard drives to your server lol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Use NFS on Linux, or SFTP to make a network share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RAID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configurations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Striped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Mirrored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Make regular backups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6858000" y="3171600"/>
            <a:ext cx="2971800" cy="185760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BC8DEF0-4405-4B8F-A6BE-5B65B9288A66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Setting up the OS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Start by installing Linux! (duh)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Easy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: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YunoHost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Moderate: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Docker containers, Proxmox VMs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Hard: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Kubernetes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Allows you to make server clusters!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0">
              <a:spcAft>
                <a:spcPts val="850"/>
              </a:spcAft>
              <a:buNone/>
            </a:pP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Docker containers have less overhead than VMs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7336800" y="1292760"/>
            <a:ext cx="2743200" cy="1907640"/>
          </a:xfrm>
          <a:prstGeom prst="rect">
            <a:avLst/>
          </a:prstGeom>
          <a:ln w="10800">
            <a:noFill/>
          </a:ln>
        </p:spPr>
      </p:pic>
      <p:pic>
        <p:nvPicPr>
          <p:cNvPr id="67" name="" descr=""/>
          <p:cNvPicPr/>
          <p:nvPr/>
        </p:nvPicPr>
        <p:blipFill>
          <a:blip r:embed="rId2"/>
          <a:stretch/>
        </p:blipFill>
        <p:spPr>
          <a:xfrm>
            <a:off x="8144280" y="3200400"/>
            <a:ext cx="1685520" cy="20962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23592BE-3B3C-4196-99D8-94C8AEA7A776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Aft>
                <a:spcPts val="1057"/>
              </a:spcAft>
              <a:buNone/>
            </a:pP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That’s it for now!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0">
              <a:spcAft>
                <a:spcPts val="1057"/>
              </a:spcAft>
              <a:buNone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Thanks for listening!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4990320" y="1485000"/>
            <a:ext cx="4153680" cy="34498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F31681-C52E-4D1A-B42D-117591BE3F71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60000" y="2183040"/>
            <a:ext cx="9360000" cy="124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b="1" lang="en-US" sz="4800" spc="-1" strike="noStrike">
                <a:solidFill>
                  <a:srgbClr val="ffffff"/>
                </a:solidFill>
                <a:latin typeface="Source Sans Pro Black"/>
              </a:rPr>
              <a:t>Q&amp;A</a:t>
            </a:r>
            <a:endParaRPr b="1" lang="en-US" sz="4800" spc="-1" strike="noStrike">
              <a:solidFill>
                <a:srgbClr val="ffffff"/>
              </a:solidFill>
              <a:latin typeface="Source Sans Pro Black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What is a Homelab?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51264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Your </a:t>
            </a:r>
            <a:r>
              <a:rPr b="1" lang="en-US" sz="2100" spc="-1" strike="noStrike">
                <a:solidFill>
                  <a:srgbClr val="2c3e50"/>
                </a:solidFill>
                <a:latin typeface="Source Sans Pro Semibold"/>
              </a:rPr>
              <a:t>very own server </a:t>
            </a: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which you keep at home</a:t>
            </a:r>
            <a:endParaRPr b="1" lang="en-US" sz="21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2c3e50"/>
                </a:solidFill>
                <a:latin typeface="Source Sans Pro"/>
              </a:rPr>
              <a:t>As opposed to </a:t>
            </a:r>
            <a:r>
              <a:rPr b="1" lang="en-US" sz="1800" spc="-1" strike="noStrike">
                <a:solidFill>
                  <a:srgbClr val="2c3e50"/>
                </a:solidFill>
                <a:latin typeface="Source Sans Pro"/>
              </a:rPr>
              <a:t>cloud computing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2c3e50"/>
                </a:solidFill>
                <a:latin typeface="Source Sans Pro Semibold"/>
              </a:rPr>
              <a:t>A great way to learn valuable sysadmin skills!</a:t>
            </a:r>
            <a:endParaRPr b="1" lang="en-US" sz="22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34" name="" descr=""/>
          <p:cNvPicPr/>
          <p:nvPr/>
        </p:nvPicPr>
        <p:blipFill>
          <a:blip r:embed="rId1"/>
          <a:stretch/>
        </p:blipFill>
        <p:spPr>
          <a:xfrm>
            <a:off x="5943600" y="1828800"/>
            <a:ext cx="3886200" cy="295776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B047D8F-FFFE-41DD-B88C-41FE3FE98B57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What are some examples?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Home servers can come in all shapes and sizes!</a:t>
            </a:r>
            <a:endParaRPr b="1" lang="en-US" sz="21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37" name="" descr=""/>
          <p:cNvPicPr/>
          <p:nvPr/>
        </p:nvPicPr>
        <p:blipFill>
          <a:blip r:embed="rId1"/>
          <a:stretch/>
        </p:blipFill>
        <p:spPr>
          <a:xfrm>
            <a:off x="7086600" y="1860480"/>
            <a:ext cx="2783160" cy="3168720"/>
          </a:xfrm>
          <a:prstGeom prst="rect">
            <a:avLst/>
          </a:prstGeom>
          <a:ln w="10800">
            <a:noFill/>
          </a:ln>
        </p:spPr>
      </p:pic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360000" y="2286000"/>
            <a:ext cx="2965320" cy="2224080"/>
          </a:xfrm>
          <a:prstGeom prst="rect">
            <a:avLst/>
          </a:prstGeom>
          <a:ln w="10800"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3761640" y="2161440"/>
            <a:ext cx="2867760" cy="286776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CDFDF16-F4F8-4D82-92F5-7F68244AC1E5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What are some examples?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Our club has our own server rack in Boelter Hall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Website: 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  <a:hlinkClick r:id="rId1"/>
              </a:rPr>
              <a:t>https://linux.ucla.edu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DNS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XMPP: 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Instant messaging (xmpp: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  <a:hlinkClick r:id="rId2"/>
              </a:rPr>
              <a:t>main@room.linux.ucla.edu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?join)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SuperTuxKart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Mumble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: Voice chat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Virtual Machines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 for club members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Invidious: 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  <a:hlinkClick r:id="rId3"/>
              </a:rPr>
              <a:t>https://yt.linux.ucla.edu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 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6922B1A-06E0-445F-AAEB-999AC11ABDE4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Why Self-Host?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Privacy, freedom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Ownership over your own data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Self-sufficiency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Cost-cutting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Learning experience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Bragging rights?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5748840" y="2048040"/>
            <a:ext cx="4080960" cy="229536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380B3C-0C58-4B4B-9668-228EBC8564C3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What things can I do with a homelab?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38"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Host your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own website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and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DNS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Run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social media (fediverse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)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and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video game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servers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Make automated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backups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Host your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photo collections (Immich)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Stream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 movies (Jellyfin)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and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music (Subsonic, Icecast)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E-Mail 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(* dependent on ISP)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Support other decentralized services; i.e.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cryptocurrency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or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Tor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nodes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IP Cameras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to monitor your stuff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(orwell.linux.ucla.edu)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All made possible with the power of free software!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6919560" y="1600200"/>
            <a:ext cx="2800440" cy="1866960"/>
          </a:xfrm>
          <a:prstGeom prst="rect">
            <a:avLst/>
          </a:prstGeom>
          <a:ln w="10800">
            <a:noFill/>
          </a:ln>
        </p:spPr>
      </p:pic>
      <p:sp>
        <p:nvSpPr>
          <p:cNvPr id="48" name=""/>
          <p:cNvSpPr/>
          <p:nvPr/>
        </p:nvSpPr>
        <p:spPr>
          <a:xfrm>
            <a:off x="1492200" y="2851200"/>
            <a:ext cx="5943600" cy="914400"/>
          </a:xfrm>
          <a:custGeom>
            <a:avLst/>
            <a:gdLst/>
            <a:ahLst/>
            <a:rect l="0" t="0" r="r" b="b"/>
            <a:pathLst>
              <a:path fill="none" w="16510" h="2540">
                <a:moveTo>
                  <a:pt x="0" y="2540"/>
                </a:moveTo>
                <a:lnTo>
                  <a:pt x="16510" y="0"/>
                </a:lnTo>
              </a:path>
            </a:pathLst>
          </a:custGeom>
          <a:ln w="76320">
            <a:solidFill>
              <a:srgbClr val="ff0000"/>
            </a:solidFill>
            <a:round/>
            <a:tailEnd len="med" type="triangle" w="med"/>
          </a:ln>
        </p:spPr>
        <p:txBody>
          <a:bodyPr lIns="122400" rIns="122400" tIns="77400" bIns="77400" anchor="ctr">
            <a:noAutofit/>
          </a:bodyPr>
          <a:p>
            <a:pPr algn="ctr"/>
            <a:endParaRPr b="0" lang="en-US" sz="1800" spc="-1" strike="noStrike">
              <a:solidFill>
                <a:srgbClr val="1abc9c"/>
              </a:solidFill>
              <a:latin typeface="Source Sans Pro"/>
            </a:endParaRPr>
          </a:p>
        </p:txBody>
      </p:sp>
      <p:sp>
        <p:nvSpPr>
          <p:cNvPr id="49" name=""/>
          <p:cNvSpPr txBox="1"/>
          <p:nvPr/>
        </p:nvSpPr>
        <p:spPr>
          <a:xfrm>
            <a:off x="7543800" y="3348000"/>
            <a:ext cx="2286000" cy="5382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en-US" sz="1300" spc="-1" strike="noStrike">
                <a:solidFill>
                  <a:srgbClr val="2c3e50"/>
                </a:solidFill>
                <a:latin typeface="Source Sans Pro"/>
              </a:rPr>
              <a:t>Was she a homelabber??</a:t>
            </a:r>
            <a:endParaRPr b="0" lang="en-US" sz="13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9FCBED0-1FA7-4762-BF1D-7A232C8E6020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What do you need to start?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Low barrier to entry; you could start with e-waste hardware (wink wink)</a:t>
            </a:r>
            <a:endParaRPr b="1" lang="en-US" sz="21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100" spc="-1" strike="noStrike">
                <a:solidFill>
                  <a:srgbClr val="2c3e50"/>
                </a:solidFill>
                <a:latin typeface="Source Sans Pro Semibold"/>
              </a:rPr>
              <a:t>Mandatory:</a:t>
            </a: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 a computer, router, Internet, electricity</a:t>
            </a:r>
            <a:endParaRPr b="1" lang="en-US" sz="2100" spc="-1" strike="noStrike">
              <a:solidFill>
                <a:srgbClr val="2c3e50"/>
              </a:solidFill>
              <a:latin typeface="Source Sans Pro Semibold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100" spc="-1" strike="noStrike">
                <a:solidFill>
                  <a:srgbClr val="2c3e50"/>
                </a:solidFill>
                <a:latin typeface="Source Sans Pro Semibold"/>
              </a:rPr>
              <a:t>Optional: </a:t>
            </a:r>
            <a:r>
              <a:rPr b="0" lang="en-US" sz="2100" spc="-1" strike="noStrike">
                <a:solidFill>
                  <a:srgbClr val="2c3e50"/>
                </a:solidFill>
                <a:latin typeface="Source Sans Pro Semibold"/>
              </a:rPr>
              <a:t>domain name, rack, network switch, UPS, NAS</a:t>
            </a:r>
            <a:endParaRPr b="1" lang="en-US" sz="2100" spc="-1" strike="noStrike">
              <a:solidFill>
                <a:srgbClr val="2c3e50"/>
              </a:solidFill>
              <a:latin typeface="Source Sans Pro Semibold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4020120" y="3148920"/>
            <a:ext cx="1923480" cy="2116080"/>
          </a:xfrm>
          <a:prstGeom prst="rect">
            <a:avLst/>
          </a:prstGeom>
          <a:ln w="10800">
            <a:noFill/>
          </a:ln>
        </p:spPr>
      </p:pic>
      <p:pic>
        <p:nvPicPr>
          <p:cNvPr id="53" name="" descr=""/>
          <p:cNvPicPr/>
          <p:nvPr/>
        </p:nvPicPr>
        <p:blipFill>
          <a:blip r:embed="rId2"/>
          <a:stretch/>
        </p:blipFill>
        <p:spPr>
          <a:xfrm>
            <a:off x="6175440" y="2971800"/>
            <a:ext cx="3425760" cy="2141280"/>
          </a:xfrm>
          <a:prstGeom prst="rect">
            <a:avLst/>
          </a:prstGeom>
          <a:ln w="10800">
            <a:noFill/>
          </a:ln>
        </p:spPr>
      </p:pic>
      <p:pic>
        <p:nvPicPr>
          <p:cNvPr id="54" name="" descr=""/>
          <p:cNvPicPr/>
          <p:nvPr/>
        </p:nvPicPr>
        <p:blipFill>
          <a:blip r:embed="rId3"/>
          <a:stretch/>
        </p:blipFill>
        <p:spPr>
          <a:xfrm>
            <a:off x="637560" y="3200400"/>
            <a:ext cx="2791440" cy="199548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35CD64-5A55-49FC-B43B-D1A32CDD80A3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Setting up Networking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51264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86"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Port Forwarding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Opening ports on your router to expose certain services to the outside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HTTPS: port 443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SSH: port 22 </a:t>
            </a:r>
            <a:r>
              <a:rPr b="1" lang="en-US" sz="1600" spc="-1" strike="noStrike">
                <a:solidFill>
                  <a:srgbClr val="2c3e50"/>
                </a:solidFill>
                <a:latin typeface="Source Sans Pro"/>
              </a:rPr>
              <a:t>(use public key authentication!)</a:t>
            </a:r>
            <a:endParaRPr b="0" lang="en-US" sz="16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VPN Servers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Securely access the internal network from the outside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SSH tunnelling has a similar effect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WireGuard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6400800" y="3486240"/>
            <a:ext cx="3150000" cy="1771560"/>
          </a:xfrm>
          <a:prstGeom prst="rect">
            <a:avLst/>
          </a:prstGeom>
          <a:ln w="10800">
            <a:noFill/>
          </a:ln>
        </p:spPr>
      </p:pic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6164280" y="1371600"/>
            <a:ext cx="3208320" cy="2057400"/>
          </a:xfrm>
          <a:prstGeom prst="rect">
            <a:avLst/>
          </a:prstGeom>
          <a:ln w="108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0FBEAE0-AE01-4C0A-B919-1E442FC2ED7E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225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US" sz="2700" spc="-1" strike="noStrike">
                <a:solidFill>
                  <a:srgbClr val="ffffff"/>
                </a:solidFill>
                <a:latin typeface="Source Sans Pro Black"/>
              </a:rPr>
              <a:t>Setting up Networking</a:t>
            </a:r>
            <a:endParaRPr b="1" lang="en-US" sz="2700" spc="-1" strike="noStrike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18" lnSpcReduction="10000"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Domain Name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(i.e. </a:t>
            </a: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nijika.org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)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Easier to remember than an IP address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Purchased from a domain registrar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2" marL="1296000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"/>
              </a:rPr>
              <a:t>Namecheap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lvl="2" marL="1296000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c3e50"/>
                </a:solidFill>
                <a:latin typeface="Source Sans Pro"/>
              </a:rPr>
              <a:t>Certain TLDs (like “.jp”) have restrictions on who can register</a:t>
            </a:r>
            <a:endParaRPr b="0" lang="en-US" sz="1800" spc="-1" strike="noStrike">
              <a:solidFill>
                <a:srgbClr val="2c3e50"/>
              </a:solidFill>
              <a:latin typeface="Source Sans Pro"/>
            </a:endParaRPr>
          </a:p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2c3e50"/>
                </a:solidFill>
                <a:latin typeface="Source Sans Pro Semibold"/>
              </a:rPr>
              <a:t>DNS records:</a:t>
            </a:r>
            <a:r>
              <a:rPr b="0" lang="en-US" sz="2400" spc="-1" strike="noStrike">
                <a:solidFill>
                  <a:srgbClr val="2c3e50"/>
                </a:solidFill>
                <a:latin typeface="Source Sans Pro Semibold"/>
              </a:rPr>
              <a:t> translate domain name to your IP address</a:t>
            </a:r>
            <a:endParaRPr b="1" lang="en-US" sz="2400" spc="-1" strike="noStrike">
              <a:solidFill>
                <a:srgbClr val="2c3e50"/>
              </a:solidFill>
              <a:latin typeface="Source Sans Pro Semibold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Get your </a:t>
            </a: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public </a:t>
            </a: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IP 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address:  </a:t>
            </a:r>
            <a:r>
              <a:rPr b="0" i="1" lang="en-US" sz="2100" spc="-1" strike="noStrike">
                <a:solidFill>
                  <a:srgbClr val="2c3e50"/>
                </a:solidFill>
                <a:latin typeface="Source Sans Pro"/>
              </a:rPr>
              <a:t>curl https://icanhazip.com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“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A” record for IPv4, “AAAA” for Ipv6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Additional records needed for subdomains, email security, Let’s Encrypt HTTPS challenge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Home networks won’t have a </a:t>
            </a: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static IP,</a:t>
            </a:r>
            <a:r>
              <a:rPr b="0" lang="en-US" sz="2100" spc="-1" strike="noStrike">
                <a:solidFill>
                  <a:srgbClr val="2c3e50"/>
                </a:solidFill>
                <a:latin typeface="Source Sans Pro"/>
              </a:rPr>
              <a:t> so use </a:t>
            </a:r>
            <a:r>
              <a:rPr b="1" lang="en-US" sz="2100" spc="-1" strike="noStrike">
                <a:solidFill>
                  <a:srgbClr val="2c3e50"/>
                </a:solidFill>
                <a:latin typeface="Source Sans Pro"/>
              </a:rPr>
              <a:t>dynamic DNS</a:t>
            </a:r>
            <a:endParaRPr b="0" lang="en-US" sz="2100" spc="-1" strike="noStrike">
              <a:solidFill>
                <a:srgbClr val="2c3e5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F2F297-7128-4450-B574-A1D27DB46BDD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2025-02-13T13:25:14Z</dcterms:created>
  <dc:creator/>
  <dc:description/>
  <dc:language>en-US</dc:language>
  <cp:lastModifiedBy/>
  <dcterms:modified xsi:type="dcterms:W3CDTF">2025-02-13T17:57:58Z</dcterms:modified>
  <cp:revision>18</cp:revision>
  <dc:subject/>
  <dc:title>Midnightblue</dc:title>
</cp:coreProperties>
</file>