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4"/>
    <p:sldMasterId id="214748368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Young Serif"/>
      <p:regular r:id="rId49"/>
    </p:embeddedFont>
    <p:embeddedFont>
      <p:font typeface="Rubik"/>
      <p:regular r:id="rId50"/>
      <p:bold r:id="rId51"/>
      <p:italic r:id="rId52"/>
      <p:boldItalic r:id="rId53"/>
    </p:embeddedFont>
    <p:embeddedFont>
      <p:font typeface="Rubik SemiBold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YoungSerif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ubik-bold.fntdata"/><Relationship Id="rId50" Type="http://schemas.openxmlformats.org/officeDocument/2006/relationships/font" Target="fonts/Rubik-regular.fntdata"/><Relationship Id="rId53" Type="http://schemas.openxmlformats.org/officeDocument/2006/relationships/font" Target="fonts/Rubik-boldItalic.fntdata"/><Relationship Id="rId52" Type="http://schemas.openxmlformats.org/officeDocument/2006/relationships/font" Target="fonts/Rubik-italic.fntdata"/><Relationship Id="rId11" Type="http://schemas.openxmlformats.org/officeDocument/2006/relationships/slide" Target="slides/slide5.xml"/><Relationship Id="rId55" Type="http://schemas.openxmlformats.org/officeDocument/2006/relationships/font" Target="fonts/RubikSemiBold-bold.fntdata"/><Relationship Id="rId10" Type="http://schemas.openxmlformats.org/officeDocument/2006/relationships/slide" Target="slides/slide4.xml"/><Relationship Id="rId54" Type="http://schemas.openxmlformats.org/officeDocument/2006/relationships/font" Target="fonts/RubikSemiBold-regular.fntdata"/><Relationship Id="rId13" Type="http://schemas.openxmlformats.org/officeDocument/2006/relationships/slide" Target="slides/slide7.xml"/><Relationship Id="rId57" Type="http://schemas.openxmlformats.org/officeDocument/2006/relationships/font" Target="fonts/RubikSemiBold-boldItalic.fntdata"/><Relationship Id="rId12" Type="http://schemas.openxmlformats.org/officeDocument/2006/relationships/slide" Target="slides/slide6.xml"/><Relationship Id="rId56" Type="http://schemas.openxmlformats.org/officeDocument/2006/relationships/font" Target="fonts/RubikSemiBold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227365b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227365b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a6f52fc6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3a6f52fc6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aa74ec31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3aa74ec31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aa74ec31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aa74ec31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3aa74ec31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3aa74ec31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3aa74ec31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3aa74ec31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3aa74ec31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3aa74ec31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3aa74ec31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3aa74ec31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3aa74ec31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3aa74ec31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aa74ec31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3aa74ec31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3aa74ec317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3aa74ec317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227365bc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3227365bc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3aa74ec317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3aa74ec317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3a6f52fc6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3a6f52fc6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3a6f52fc6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3a6f52fc6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aa74ec317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3aa74ec317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3aa74ec31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3aa74ec31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3a6f52fc6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3a6f52fc6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3aa74ec317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3aa74ec31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3aa74ec317_2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3aa74ec317_2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3aa74ec317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3aa74ec317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3aa74ec317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3aa74ec317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227365bc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227365bc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3a6f52fc6c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3a6f52fc6c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3aa74ec317_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3aa74ec317_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3a6f52fc6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3a6f52fc6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3a6f52fc6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3a6f52fc6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3a6f52fc6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3a6f52fc6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3227365bc3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3227365bc3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3a6f52fc6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3a6f52fc6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3a6f52fc6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3a6f52fc6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3aa74ec317_2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3aa74ec317_2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3a6f52fc6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3a6f52fc6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227365bc3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3227365bc3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3a6f52fc6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3a6f52fc6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3a6f52fc6c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3a6f52fc6c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3227365bc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3227365bc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227365bc3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227365bc3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a6f52fc6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3a6f52fc6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a6f52fc6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a6f52fc6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3a6f52fc6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3a6f52fc6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3aa74ec31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3aa74ec31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secHead">
  <p:cSld name="SECTION_HEADER"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228600" y="228600"/>
            <a:ext cx="8686800" cy="468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</a:pPr>
            <a:r>
              <a:t/>
            </a:r>
            <a:endParaRPr sz="5600">
              <a:solidFill>
                <a:schemeClr val="l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4" name="Google Shape;8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/>
            </a:lvl1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4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06" name="Google Shape;106;p25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2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20" name="Google Shape;120;p2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1" name="Google Shape;121;p27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2" name="Google Shape;122;p27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3" name="Google Shape;123;p27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28" name="Google Shape;128;p28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/>
        </p:txBody>
      </p:sp>
      <p:sp>
        <p:nvSpPr>
          <p:cNvPr id="130" name="Google Shape;130;p28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1" name="Google Shape;131;p28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33" name="Google Shape;133;p28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7" name="Google Shape;137;p2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2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0" name="Google Shape;1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42" name="Google Shape;142;p2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3" name="Google Shape;143;p2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6" name="Google Shape;146;p3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3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3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9" name="Google Shape;149;p3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4" name="Google Shape;154;p3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5" name="Google Shape;155;p3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3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3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3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3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68" name="Google Shape;168;p3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 type="tx">
  <p:cSld name="TITLE_AND_BODY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33"/>
          <p:cNvSpPr/>
          <p:nvPr>
            <p:ph idx="2" type="pic"/>
          </p:nvPr>
        </p:nvSpPr>
        <p:spPr>
          <a:xfrm>
            <a:off x="228600" y="1322475"/>
            <a:ext cx="8686800" cy="35925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3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5" name="Google Shape;175;p33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and two columns" type="twoColTx">
  <p:cSld name="TITLE_AND_TWO_COLUMNS"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34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9" name="Google Shape;179;p34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" name="Google Shape;180;p34"/>
          <p:cNvSpPr/>
          <p:nvPr/>
        </p:nvSpPr>
        <p:spPr>
          <a:xfrm>
            <a:off x="228600" y="1092900"/>
            <a:ext cx="8686800" cy="44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81" name="Google Shape;181;p34"/>
          <p:cNvSpPr/>
          <p:nvPr/>
        </p:nvSpPr>
        <p:spPr>
          <a:xfrm>
            <a:off x="227150" y="1762300"/>
            <a:ext cx="42297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82" name="Google Shape;182;p34"/>
          <p:cNvSpPr txBox="1"/>
          <p:nvPr>
            <p:ph idx="1" type="body"/>
          </p:nvPr>
        </p:nvSpPr>
        <p:spPr>
          <a:xfrm>
            <a:off x="688450" y="2146900"/>
            <a:ext cx="3309900" cy="23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sz="1400">
                <a:solidFill>
                  <a:schemeClr val="lt2"/>
                </a:solidFill>
              </a:defRPr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b="1" sz="1400">
                <a:solidFill>
                  <a:schemeClr val="lt2"/>
                </a:solidFill>
              </a:defRPr>
            </a:lvl2pPr>
            <a:lvl3pPr indent="-317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b="1" sz="1400">
                <a:solidFill>
                  <a:schemeClr val="lt2"/>
                </a:solidFill>
              </a:defRPr>
            </a:lvl3pPr>
            <a:lvl4pPr indent="-317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sz="1400">
                <a:solidFill>
                  <a:schemeClr val="lt2"/>
                </a:solidFill>
              </a:defRPr>
            </a:lvl4pPr>
            <a:lvl5pPr indent="-317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b="1" sz="1400">
                <a:solidFill>
                  <a:schemeClr val="lt2"/>
                </a:solidFill>
              </a:defRPr>
            </a:lvl5pPr>
            <a:lvl6pPr indent="-3175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b="1" sz="1400">
                <a:solidFill>
                  <a:schemeClr val="lt2"/>
                </a:solidFill>
              </a:defRPr>
            </a:lvl6pPr>
            <a:lvl7pPr indent="-3175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sz="1400">
                <a:solidFill>
                  <a:schemeClr val="lt2"/>
                </a:solidFill>
              </a:defRPr>
            </a:lvl7pPr>
            <a:lvl8pPr indent="-3175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b="1" sz="1400">
                <a:solidFill>
                  <a:schemeClr val="lt2"/>
                </a:solidFill>
              </a:defRPr>
            </a:lvl8pPr>
            <a:lvl9pPr indent="-3175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b="1" sz="14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3" name="Google Shape;183;p34"/>
          <p:cNvSpPr/>
          <p:nvPr/>
        </p:nvSpPr>
        <p:spPr>
          <a:xfrm>
            <a:off x="4685575" y="1762300"/>
            <a:ext cx="42297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84" name="Google Shape;184;p34"/>
          <p:cNvSpPr txBox="1"/>
          <p:nvPr>
            <p:ph idx="2" type="body"/>
          </p:nvPr>
        </p:nvSpPr>
        <p:spPr>
          <a:xfrm>
            <a:off x="5146875" y="2146900"/>
            <a:ext cx="3309900" cy="23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sz="1400">
                <a:solidFill>
                  <a:schemeClr val="lt2"/>
                </a:solidFill>
              </a:defRPr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b="1" sz="1400">
                <a:solidFill>
                  <a:schemeClr val="lt2"/>
                </a:solidFill>
              </a:defRPr>
            </a:lvl2pPr>
            <a:lvl3pPr indent="-317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b="1" sz="1400">
                <a:solidFill>
                  <a:schemeClr val="lt2"/>
                </a:solidFill>
              </a:defRPr>
            </a:lvl3pPr>
            <a:lvl4pPr indent="-317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sz="1400">
                <a:solidFill>
                  <a:schemeClr val="lt2"/>
                </a:solidFill>
              </a:defRPr>
            </a:lvl4pPr>
            <a:lvl5pPr indent="-317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b="1" sz="1400">
                <a:solidFill>
                  <a:schemeClr val="lt2"/>
                </a:solidFill>
              </a:defRPr>
            </a:lvl5pPr>
            <a:lvl6pPr indent="-3175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b="1" sz="1400">
                <a:solidFill>
                  <a:schemeClr val="lt2"/>
                </a:solidFill>
              </a:defRPr>
            </a:lvl6pPr>
            <a:lvl7pPr indent="-3175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sz="1400">
                <a:solidFill>
                  <a:schemeClr val="lt2"/>
                </a:solidFill>
              </a:defRPr>
            </a:lvl7pPr>
            <a:lvl8pPr indent="-3175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b="1" sz="1400">
                <a:solidFill>
                  <a:schemeClr val="lt2"/>
                </a:solidFill>
              </a:defRPr>
            </a:lvl8pPr>
            <a:lvl9pPr indent="-3175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b="1" sz="14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5" name="Google Shape;185;p34"/>
          <p:cNvSpPr txBox="1"/>
          <p:nvPr>
            <p:ph idx="3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and body">
  <p:cSld name="CUSTOM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8" name="Google Shape;188;p35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9" name="Google Shape;189;p35"/>
          <p:cNvSpPr/>
          <p:nvPr/>
        </p:nvSpPr>
        <p:spPr>
          <a:xfrm>
            <a:off x="228600" y="1092900"/>
            <a:ext cx="8686800" cy="44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90" name="Google Shape;190;p35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1" name="Google Shape;191;p35"/>
          <p:cNvSpPr/>
          <p:nvPr/>
        </p:nvSpPr>
        <p:spPr>
          <a:xfrm>
            <a:off x="228450" y="1762300"/>
            <a:ext cx="86868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2" name="Google Shape;192;p35"/>
          <p:cNvSpPr txBox="1"/>
          <p:nvPr>
            <p:ph idx="2" type="body"/>
          </p:nvPr>
        </p:nvSpPr>
        <p:spPr>
          <a:xfrm>
            <a:off x="456400" y="1983350"/>
            <a:ext cx="81138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one column and image">
  <p:cSld name="CUSTOM_1"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6" name="Google Shape;196;p36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7" name="Google Shape;197;p36"/>
          <p:cNvSpPr/>
          <p:nvPr/>
        </p:nvSpPr>
        <p:spPr>
          <a:xfrm>
            <a:off x="228600" y="1092900"/>
            <a:ext cx="8686800" cy="44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98" name="Google Shape;198;p36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9" name="Google Shape;199;p36"/>
          <p:cNvSpPr/>
          <p:nvPr>
            <p:ph idx="2" type="pic"/>
          </p:nvPr>
        </p:nvSpPr>
        <p:spPr>
          <a:xfrm>
            <a:off x="4685900" y="1762300"/>
            <a:ext cx="4229400" cy="31524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6"/>
          <p:cNvSpPr/>
          <p:nvPr/>
        </p:nvSpPr>
        <p:spPr>
          <a:xfrm>
            <a:off x="228450" y="1762300"/>
            <a:ext cx="42294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1" name="Google Shape;201;p36"/>
          <p:cNvSpPr txBox="1"/>
          <p:nvPr>
            <p:ph idx="3" type="body"/>
          </p:nvPr>
        </p:nvSpPr>
        <p:spPr>
          <a:xfrm>
            <a:off x="456400" y="1983350"/>
            <a:ext cx="37803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1pPr>
            <a:lvl2pPr indent="-314325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2pPr>
            <a:lvl3pPr indent="-314325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3pPr>
            <a:lvl4pPr indent="-314325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4pPr>
            <a:lvl5pPr indent="-314325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5pPr>
            <a:lvl6pPr indent="-314325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6pPr>
            <a:lvl7pPr indent="-314325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7pPr>
            <a:lvl8pPr indent="-314325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8pPr>
            <a:lvl9pPr indent="-314325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2" name="Google Shape;202;p36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hree columns and image 1">
  <p:cSld name="CUSTOM_2"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5" name="Google Shape;205;p37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6" name="Google Shape;206;p37"/>
          <p:cNvSpPr/>
          <p:nvPr/>
        </p:nvSpPr>
        <p:spPr>
          <a:xfrm>
            <a:off x="2286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07" name="Google Shape;207;p37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8" name="Google Shape;208;p37"/>
          <p:cNvSpPr/>
          <p:nvPr>
            <p:ph idx="2" type="pic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7"/>
          <p:cNvSpPr/>
          <p:nvPr/>
        </p:nvSpPr>
        <p:spPr>
          <a:xfrm>
            <a:off x="2286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0" name="Google Shape;210;p37"/>
          <p:cNvSpPr txBox="1"/>
          <p:nvPr>
            <p:ph idx="3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1" name="Google Shape;211;p37"/>
          <p:cNvSpPr/>
          <p:nvPr/>
        </p:nvSpPr>
        <p:spPr>
          <a:xfrm>
            <a:off x="318765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12" name="Google Shape;212;p37"/>
          <p:cNvSpPr/>
          <p:nvPr/>
        </p:nvSpPr>
        <p:spPr>
          <a:xfrm>
            <a:off x="614670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13" name="Google Shape;213;p37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hree columns and image 2">
  <p:cSld name="CUSTOM_2_1"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6" name="Google Shape;216;p38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7" name="Google Shape;217;p38"/>
          <p:cNvSpPr/>
          <p:nvPr>
            <p:ph idx="2" type="pic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8"/>
          <p:cNvSpPr/>
          <p:nvPr/>
        </p:nvSpPr>
        <p:spPr>
          <a:xfrm>
            <a:off x="614670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19" name="Google Shape;219;p38"/>
          <p:cNvSpPr/>
          <p:nvPr/>
        </p:nvSpPr>
        <p:spPr>
          <a:xfrm>
            <a:off x="228600" y="1322476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318765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21" name="Google Shape;221;p38"/>
          <p:cNvSpPr txBox="1"/>
          <p:nvPr>
            <p:ph idx="1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2" name="Google Shape;222;p38"/>
          <p:cNvSpPr/>
          <p:nvPr/>
        </p:nvSpPr>
        <p:spPr>
          <a:xfrm>
            <a:off x="318765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3" name="Google Shape;223;p38"/>
          <p:cNvSpPr txBox="1"/>
          <p:nvPr>
            <p:ph idx="3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hree columns and image 3">
  <p:cSld name="CUSTOM_2_1_1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7" name="Google Shape;227;p39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8" name="Google Shape;228;p39"/>
          <p:cNvSpPr/>
          <p:nvPr>
            <p:ph idx="2" type="pic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39"/>
          <p:cNvSpPr/>
          <p:nvPr/>
        </p:nvSpPr>
        <p:spPr>
          <a:xfrm>
            <a:off x="228600" y="1322476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318765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61467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32" name="Google Shape;232;p39"/>
          <p:cNvSpPr txBox="1"/>
          <p:nvPr>
            <p:ph idx="1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3" name="Google Shape;233;p39"/>
          <p:cNvSpPr/>
          <p:nvPr/>
        </p:nvSpPr>
        <p:spPr>
          <a:xfrm>
            <a:off x="61467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4" name="Google Shape;234;p39"/>
          <p:cNvSpPr txBox="1"/>
          <p:nvPr>
            <p:ph idx="3" type="body"/>
          </p:nvPr>
        </p:nvSpPr>
        <p:spPr>
          <a:xfrm>
            <a:off x="61467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hree columns and image 4">
  <p:cSld name="CUSTOM_2_1_1_1"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8" name="Google Shape;238;p40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9" name="Google Shape;239;p40"/>
          <p:cNvSpPr/>
          <p:nvPr>
            <p:ph idx="2" type="pic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40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40"/>
          <p:cNvSpPr/>
          <p:nvPr/>
        </p:nvSpPr>
        <p:spPr>
          <a:xfrm>
            <a:off x="2286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42" name="Google Shape;242;p40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3" name="Google Shape;243;p40"/>
          <p:cNvSpPr/>
          <p:nvPr/>
        </p:nvSpPr>
        <p:spPr>
          <a:xfrm>
            <a:off x="2286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4" name="Google Shape;244;p40"/>
          <p:cNvSpPr txBox="1"/>
          <p:nvPr>
            <p:ph idx="3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5" name="Google Shape;245;p40"/>
          <p:cNvSpPr/>
          <p:nvPr/>
        </p:nvSpPr>
        <p:spPr>
          <a:xfrm>
            <a:off x="318765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46" name="Google Shape;246;p40"/>
          <p:cNvSpPr txBox="1"/>
          <p:nvPr>
            <p:ph idx="4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7" name="Google Shape;247;p40"/>
          <p:cNvSpPr/>
          <p:nvPr/>
        </p:nvSpPr>
        <p:spPr>
          <a:xfrm>
            <a:off x="318765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8" name="Google Shape;248;p40"/>
          <p:cNvSpPr txBox="1"/>
          <p:nvPr>
            <p:ph idx="5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9" name="Google Shape;249;p40"/>
          <p:cNvSpPr/>
          <p:nvPr/>
        </p:nvSpPr>
        <p:spPr>
          <a:xfrm>
            <a:off x="61467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50" name="Google Shape;250;p40"/>
          <p:cNvSpPr txBox="1"/>
          <p:nvPr>
            <p:ph idx="6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1" name="Google Shape;251;p40"/>
          <p:cNvSpPr/>
          <p:nvPr/>
        </p:nvSpPr>
        <p:spPr>
          <a:xfrm>
            <a:off x="61467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2" name="Google Shape;252;p40"/>
          <p:cNvSpPr txBox="1"/>
          <p:nvPr>
            <p:ph idx="7" type="body"/>
          </p:nvPr>
        </p:nvSpPr>
        <p:spPr>
          <a:xfrm>
            <a:off x="61467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CUSTOM_3">
    <p:bg>
      <p:bgPr>
        <a:solidFill>
          <a:schemeClr val="dk2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/>
          <p:nvPr/>
        </p:nvSpPr>
        <p:spPr>
          <a:xfrm>
            <a:off x="228600" y="228600"/>
            <a:ext cx="8686800" cy="468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</a:pPr>
            <a:r>
              <a:t/>
            </a:r>
            <a:endParaRPr sz="5600">
              <a:solidFill>
                <a:schemeClr val="l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55" name="Google Shape;255;p41"/>
          <p:cNvSpPr txBox="1"/>
          <p:nvPr>
            <p:ph type="title"/>
          </p:nvPr>
        </p:nvSpPr>
        <p:spPr>
          <a:xfrm>
            <a:off x="1248900" y="17773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6" name="Google Shape;256;p41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4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814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432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1432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1432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1432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432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1432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-31432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-31432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-31432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1.png"/><Relationship Id="rId8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8.jp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11.png"/><Relationship Id="rId5" Type="http://schemas.openxmlformats.org/officeDocument/2006/relationships/image" Target="../media/image8.jpg"/><Relationship Id="rId6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18.png"/><Relationship Id="rId6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bbc.com/news/world-asia-50000234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48.png"/><Relationship Id="rId6" Type="http://schemas.openxmlformats.org/officeDocument/2006/relationships/image" Target="../media/image33.png"/><Relationship Id="rId7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51.png"/><Relationship Id="rId5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Relationship Id="rId6" Type="http://schemas.openxmlformats.org/officeDocument/2006/relationships/image" Target="../media/image5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gif"/><Relationship Id="rId4" Type="http://schemas.openxmlformats.org/officeDocument/2006/relationships/image" Target="../media/image4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Relationship Id="rId4" Type="http://schemas.openxmlformats.org/officeDocument/2006/relationships/image" Target="../media/image53.gif"/><Relationship Id="rId5" Type="http://schemas.openxmlformats.org/officeDocument/2006/relationships/image" Target="../media/image61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gif"/><Relationship Id="rId4" Type="http://schemas.openxmlformats.org/officeDocument/2006/relationships/image" Target="../media/image65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Privacy and OPSEC for Linux Nerds</a:t>
            </a:r>
            <a:endParaRPr sz="4800"/>
          </a:p>
        </p:txBody>
      </p:sp>
      <p:sp>
        <p:nvSpPr>
          <p:cNvPr id="263" name="Google Shape;263;p43"/>
          <p:cNvSpPr txBox="1"/>
          <p:nvPr>
            <p:ph idx="1" type="subTitle"/>
          </p:nvPr>
        </p:nvSpPr>
        <p:spPr>
          <a:xfrm>
            <a:off x="2369850" y="352090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UCLA Linux Users Group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Winter 2025 Week 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What's the best software to run?</a:t>
            </a:r>
            <a:endParaRPr sz="3000"/>
          </a:p>
        </p:txBody>
      </p:sp>
      <p:sp>
        <p:nvSpPr>
          <p:cNvPr id="345" name="Google Shape;345;p52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 Applications</a:t>
            </a:r>
            <a:endParaRPr/>
          </a:p>
        </p:txBody>
      </p:sp>
      <p:sp>
        <p:nvSpPr>
          <p:cNvPr id="351" name="Google Shape;351;p53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Discord, WhatsApp</a:t>
            </a:r>
            <a:endParaRPr/>
          </a:p>
        </p:txBody>
      </p:sp>
      <p:sp>
        <p:nvSpPr>
          <p:cNvPr id="352" name="Google Shape;352;p53"/>
          <p:cNvSpPr txBox="1"/>
          <p:nvPr>
            <p:ph idx="3" type="body"/>
          </p:nvPr>
        </p:nvSpPr>
        <p:spPr>
          <a:xfrm>
            <a:off x="228600" y="1706350"/>
            <a:ext cx="2768700" cy="11835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lnSpcReduction="10000"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Discord</a:t>
            </a:r>
            <a:r>
              <a:rPr lang="en"/>
              <a:t> has no </a:t>
            </a:r>
            <a:r>
              <a:rPr b="1" lang="en"/>
              <a:t>end-to-end encryption (E2EE)</a:t>
            </a:r>
            <a:r>
              <a:rPr lang="en"/>
              <a:t> and scans your pics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WhatsApp claims to </a:t>
            </a:r>
            <a:r>
              <a:rPr lang="en"/>
              <a:t>have</a:t>
            </a:r>
            <a:r>
              <a:rPr lang="en"/>
              <a:t> E2EE, but actually </a:t>
            </a:r>
            <a:r>
              <a:rPr b="1" lang="en"/>
              <a:t>reveals</a:t>
            </a:r>
            <a:r>
              <a:rPr b="1" lang="en"/>
              <a:t> messages to Meta</a:t>
            </a:r>
            <a:r>
              <a:rPr lang="en"/>
              <a:t> if someone reports it</a:t>
            </a:r>
            <a:endParaRPr/>
          </a:p>
        </p:txBody>
      </p:sp>
      <p:pic>
        <p:nvPicPr>
          <p:cNvPr id="353" name="Google Shape;3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911738"/>
            <a:ext cx="2768701" cy="155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3"/>
          <p:cNvPicPr preferRelativeResize="0"/>
          <p:nvPr/>
        </p:nvPicPr>
        <p:blipFill rotWithShape="1">
          <a:blip r:embed="rId4">
            <a:alphaModFix/>
          </a:blip>
          <a:srcRect b="34393" l="0" r="0" t="35384"/>
          <a:stretch/>
        </p:blipFill>
        <p:spPr>
          <a:xfrm>
            <a:off x="606776" y="4491001"/>
            <a:ext cx="2012349" cy="60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4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 Applications</a:t>
            </a:r>
            <a:endParaRPr/>
          </a:p>
        </p:txBody>
      </p:sp>
      <p:sp>
        <p:nvSpPr>
          <p:cNvPr id="360" name="Google Shape;360;p54"/>
          <p:cNvSpPr txBox="1"/>
          <p:nvPr>
            <p:ph idx="1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Signal, Session</a:t>
            </a:r>
            <a:endParaRPr/>
          </a:p>
        </p:txBody>
      </p:sp>
      <p:sp>
        <p:nvSpPr>
          <p:cNvPr id="361" name="Google Shape;361;p54"/>
          <p:cNvSpPr txBox="1"/>
          <p:nvPr>
            <p:ph idx="3" type="body"/>
          </p:nvPr>
        </p:nvSpPr>
        <p:spPr>
          <a:xfrm>
            <a:off x="3187650" y="1683100"/>
            <a:ext cx="2768700" cy="12300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Signal's server code is </a:t>
            </a:r>
            <a:r>
              <a:rPr b="1" lang="en"/>
              <a:t>not fully open-source</a:t>
            </a:r>
            <a:r>
              <a:rPr lang="en"/>
              <a:t>, but </a:t>
            </a:r>
            <a:r>
              <a:rPr lang="en"/>
              <a:t>independent </a:t>
            </a:r>
            <a:r>
              <a:rPr lang="en"/>
              <a:t>security auditors vouch for it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Signal requires your </a:t>
            </a:r>
            <a:r>
              <a:rPr b="1" lang="en"/>
              <a:t>phone number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Session uses </a:t>
            </a:r>
            <a:r>
              <a:rPr b="1" lang="en"/>
              <a:t>anonymous IDs</a:t>
            </a:r>
            <a:endParaRPr/>
          </a:p>
        </p:txBody>
      </p:sp>
      <p:sp>
        <p:nvSpPr>
          <p:cNvPr id="362" name="Google Shape;362;p54"/>
          <p:cNvSpPr txBox="1"/>
          <p:nvPr>
            <p:ph idx="4294967295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Discord, WhatsApp</a:t>
            </a:r>
            <a:endParaRPr sz="1400"/>
          </a:p>
        </p:txBody>
      </p:sp>
      <p:sp>
        <p:nvSpPr>
          <p:cNvPr id="363" name="Google Shape;363;p54"/>
          <p:cNvSpPr txBox="1"/>
          <p:nvPr>
            <p:ph idx="4294967295" type="body"/>
          </p:nvPr>
        </p:nvSpPr>
        <p:spPr>
          <a:xfrm>
            <a:off x="228600" y="1706350"/>
            <a:ext cx="2768700" cy="1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5116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48"/>
              <a:buChar char="●"/>
            </a:pPr>
            <a:r>
              <a:rPr lang="en" sz="1047"/>
              <a:t>Discord has no </a:t>
            </a:r>
            <a:r>
              <a:rPr b="1" lang="en" sz="1047"/>
              <a:t>end-to-end encryption (E2EE)</a:t>
            </a:r>
            <a:r>
              <a:rPr lang="en" sz="1047"/>
              <a:t> and scans your pics</a:t>
            </a:r>
            <a:endParaRPr sz="1047"/>
          </a:p>
          <a:p>
            <a:pPr indent="-295116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48"/>
              <a:buChar char="●"/>
            </a:pPr>
            <a:r>
              <a:rPr lang="en" sz="1047"/>
              <a:t>WhatsApp claims to have E2EE, but actually </a:t>
            </a:r>
            <a:r>
              <a:rPr b="1" lang="en" sz="1047"/>
              <a:t>reveals messages to Meta</a:t>
            </a:r>
            <a:r>
              <a:rPr lang="en" sz="1047"/>
              <a:t> if someone reports it</a:t>
            </a:r>
            <a:endParaRPr sz="1047"/>
          </a:p>
        </p:txBody>
      </p:sp>
      <p:pic>
        <p:nvPicPr>
          <p:cNvPr id="364" name="Google Shape;3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911738"/>
            <a:ext cx="2768701" cy="155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4"/>
          <p:cNvPicPr preferRelativeResize="0"/>
          <p:nvPr/>
        </p:nvPicPr>
        <p:blipFill rotWithShape="1">
          <a:blip r:embed="rId4">
            <a:alphaModFix/>
          </a:blip>
          <a:srcRect b="34393" l="0" r="0" t="35384"/>
          <a:stretch/>
        </p:blipFill>
        <p:spPr>
          <a:xfrm>
            <a:off x="606776" y="4491001"/>
            <a:ext cx="2012349" cy="608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Signal-Logo-Ultramarine (2024).svg - Wikipedia" id="366" name="Google Shape;36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6625" y="2974900"/>
            <a:ext cx="1108024" cy="1108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Главное окно Session messenger.png - Wikimedia Commons" id="367" name="Google Shape;367;p54"/>
          <p:cNvPicPr preferRelativeResize="0"/>
          <p:nvPr/>
        </p:nvPicPr>
        <p:blipFill rotWithShape="1">
          <a:blip r:embed="rId6">
            <a:alphaModFix/>
          </a:blip>
          <a:srcRect b="27105" l="49953" r="23362" t="30208"/>
          <a:stretch/>
        </p:blipFill>
        <p:spPr>
          <a:xfrm>
            <a:off x="4662049" y="3756617"/>
            <a:ext cx="1108026" cy="1058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5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 Applications</a:t>
            </a:r>
            <a:endParaRPr/>
          </a:p>
        </p:txBody>
      </p:sp>
      <p:sp>
        <p:nvSpPr>
          <p:cNvPr id="373" name="Google Shape;373;p55"/>
          <p:cNvSpPr txBox="1"/>
          <p:nvPr>
            <p:ph idx="4294967295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Discord, WhatsApp</a:t>
            </a:r>
            <a:endParaRPr sz="1400"/>
          </a:p>
        </p:txBody>
      </p:sp>
      <p:sp>
        <p:nvSpPr>
          <p:cNvPr id="374" name="Google Shape;374;p55"/>
          <p:cNvSpPr txBox="1"/>
          <p:nvPr>
            <p:ph idx="4294967295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Signal, Session</a:t>
            </a:r>
            <a:endParaRPr sz="1400"/>
          </a:p>
        </p:txBody>
      </p:sp>
      <p:sp>
        <p:nvSpPr>
          <p:cNvPr id="375" name="Google Shape;375;p55"/>
          <p:cNvSpPr txBox="1"/>
          <p:nvPr>
            <p:ph idx="1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XMPP, SimpleX Chat</a:t>
            </a:r>
            <a:endParaRPr/>
          </a:p>
        </p:txBody>
      </p:sp>
      <p:sp>
        <p:nvSpPr>
          <p:cNvPr id="376" name="Google Shape;376;p55"/>
          <p:cNvSpPr txBox="1"/>
          <p:nvPr/>
        </p:nvSpPr>
        <p:spPr>
          <a:xfrm>
            <a:off x="6030900" y="1686250"/>
            <a:ext cx="29469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XMPP is </a:t>
            </a: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fully</a:t>
            </a: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open-source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and </a:t>
            </a: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decentralized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– compare with Matrix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XMPP clients can be lacking sometimes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SimpleX has </a:t>
            </a: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no user IDs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, is </a:t>
            </a: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open-source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and </a:t>
            </a: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decentralized</a:t>
            </a:r>
            <a:endParaRPr b="1" i="1"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7" name="Google Shape;377;p55"/>
          <p:cNvSpPr txBox="1"/>
          <p:nvPr>
            <p:ph idx="4294967295" type="body"/>
          </p:nvPr>
        </p:nvSpPr>
        <p:spPr>
          <a:xfrm>
            <a:off x="3187650" y="1683100"/>
            <a:ext cx="2768700" cy="12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Signal's server code is </a:t>
            </a:r>
            <a:r>
              <a:rPr b="1" lang="en"/>
              <a:t>not fully open-source</a:t>
            </a:r>
            <a:r>
              <a:rPr lang="en"/>
              <a:t>, but independent security auditors vouch for it</a:t>
            </a:r>
            <a:endParaRPr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Signal requires your </a:t>
            </a:r>
            <a:r>
              <a:rPr b="1" lang="en"/>
              <a:t>phone number</a:t>
            </a:r>
            <a:r>
              <a:rPr lang="en"/>
              <a:t> and is </a:t>
            </a:r>
            <a:r>
              <a:rPr b="1" lang="en"/>
              <a:t>centralized</a:t>
            </a:r>
            <a:endParaRPr b="1"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Session uses </a:t>
            </a:r>
            <a:r>
              <a:rPr b="1" lang="en"/>
              <a:t>anonymous IDs</a:t>
            </a:r>
            <a:endParaRPr/>
          </a:p>
        </p:txBody>
      </p:sp>
      <p:sp>
        <p:nvSpPr>
          <p:cNvPr id="378" name="Google Shape;378;p55"/>
          <p:cNvSpPr txBox="1"/>
          <p:nvPr>
            <p:ph idx="4294967295" type="body"/>
          </p:nvPr>
        </p:nvSpPr>
        <p:spPr>
          <a:xfrm>
            <a:off x="228600" y="1706350"/>
            <a:ext cx="2768700" cy="1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5116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48"/>
              <a:buChar char="●"/>
            </a:pPr>
            <a:r>
              <a:rPr lang="en" sz="1047"/>
              <a:t>Discord has no </a:t>
            </a:r>
            <a:r>
              <a:rPr b="1" lang="en" sz="1047"/>
              <a:t>end-to-end encryption (E2EE)</a:t>
            </a:r>
            <a:r>
              <a:rPr lang="en" sz="1047"/>
              <a:t> and scans your pics</a:t>
            </a:r>
            <a:endParaRPr sz="1047"/>
          </a:p>
          <a:p>
            <a:pPr indent="-295116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48"/>
              <a:buChar char="●"/>
            </a:pPr>
            <a:r>
              <a:rPr lang="en" sz="1047"/>
              <a:t>WhatsApp claims to have E2EE, but actually </a:t>
            </a:r>
            <a:r>
              <a:rPr b="1" lang="en" sz="1047"/>
              <a:t>reveals messages to Meta</a:t>
            </a:r>
            <a:r>
              <a:rPr lang="en" sz="1047"/>
              <a:t> if someone reports it</a:t>
            </a:r>
            <a:endParaRPr sz="1047"/>
          </a:p>
        </p:txBody>
      </p:sp>
      <p:pic>
        <p:nvPicPr>
          <p:cNvPr id="379" name="Google Shape;37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911738"/>
            <a:ext cx="2768701" cy="155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5"/>
          <p:cNvPicPr preferRelativeResize="0"/>
          <p:nvPr/>
        </p:nvPicPr>
        <p:blipFill rotWithShape="1">
          <a:blip r:embed="rId4">
            <a:alphaModFix/>
          </a:blip>
          <a:srcRect b="34393" l="0" r="0" t="35384"/>
          <a:stretch/>
        </p:blipFill>
        <p:spPr>
          <a:xfrm>
            <a:off x="606776" y="4491001"/>
            <a:ext cx="2012349" cy="608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Signal-Logo-Ultramarine (2024).svg - Wikipedia" id="381" name="Google Shape;38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6625" y="2974900"/>
            <a:ext cx="1108024" cy="1108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Главное окно Session messenger.png - Wikimedia Commons" id="382" name="Google Shape;382;p55"/>
          <p:cNvPicPr preferRelativeResize="0"/>
          <p:nvPr/>
        </p:nvPicPr>
        <p:blipFill rotWithShape="1">
          <a:blip r:embed="rId6">
            <a:alphaModFix/>
          </a:blip>
          <a:srcRect b="27105" l="49953" r="23362" t="30208"/>
          <a:stretch/>
        </p:blipFill>
        <p:spPr>
          <a:xfrm>
            <a:off x="4662049" y="3756617"/>
            <a:ext cx="1108026" cy="105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3450" y="3694125"/>
            <a:ext cx="1183500" cy="11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0443" y="3161187"/>
            <a:ext cx="1092071" cy="105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6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390" name="Google Shape;390;p56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Instagram, X</a:t>
            </a:r>
            <a:endParaRPr/>
          </a:p>
        </p:txBody>
      </p:sp>
      <p:sp>
        <p:nvSpPr>
          <p:cNvPr id="391" name="Google Shape;391;p56"/>
          <p:cNvSpPr txBox="1"/>
          <p:nvPr>
            <p:ph idx="3" type="body"/>
          </p:nvPr>
        </p:nvSpPr>
        <p:spPr>
          <a:xfrm>
            <a:off x="228600" y="1726600"/>
            <a:ext cx="2768700" cy="11424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fontScale="92500" lnSpcReduction="20000"/>
          </a:bodyPr>
          <a:lstStyle/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Instagram has </a:t>
            </a:r>
            <a:r>
              <a:rPr b="1" lang="en"/>
              <a:t>E2EE in DMs</a:t>
            </a:r>
            <a:r>
              <a:rPr lang="en"/>
              <a:t>, but is owned by Meta, soo…</a:t>
            </a:r>
            <a:endParaRPr/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X </a:t>
            </a:r>
            <a:r>
              <a:rPr b="1" lang="en"/>
              <a:t>requires you to log in</a:t>
            </a:r>
            <a:r>
              <a:rPr lang="en"/>
              <a:t> for most things</a:t>
            </a:r>
            <a:endParaRPr/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Both track you using </a:t>
            </a:r>
            <a:r>
              <a:rPr b="1" lang="en"/>
              <a:t>3rd </a:t>
            </a:r>
            <a:r>
              <a:rPr b="1" lang="en"/>
              <a:t>party</a:t>
            </a:r>
            <a:r>
              <a:rPr b="1" lang="en"/>
              <a:t> cookies </a:t>
            </a:r>
            <a:r>
              <a:rPr lang="en"/>
              <a:t>on other sites</a:t>
            </a:r>
            <a:endParaRPr/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Algorithms </a:t>
            </a:r>
            <a:r>
              <a:rPr b="1" lang="en"/>
              <a:t>learn your habits</a:t>
            </a:r>
            <a:endParaRPr b="1"/>
          </a:p>
        </p:txBody>
      </p:sp>
      <p:pic>
        <p:nvPicPr>
          <p:cNvPr descr="File:Instagram logo 2016.svg - Wikipedia" id="392" name="Google Shape;3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25" y="2987950"/>
            <a:ext cx="865802" cy="865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X logo.jpg - Wikipedia" id="393" name="Google Shape;39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2000" y="3596200"/>
            <a:ext cx="1142400" cy="11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7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399" name="Google Shape;399;p57"/>
          <p:cNvSpPr txBox="1"/>
          <p:nvPr>
            <p:ph idx="1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Mastodon</a:t>
            </a:r>
            <a:endParaRPr/>
          </a:p>
        </p:txBody>
      </p:sp>
      <p:sp>
        <p:nvSpPr>
          <p:cNvPr id="400" name="Google Shape;400;p57"/>
          <p:cNvSpPr txBox="1"/>
          <p:nvPr>
            <p:ph idx="3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lnSpcReduction="10000"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No algorithm or tracking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"/>
              <a:t>Decentralized</a:t>
            </a:r>
            <a:r>
              <a:rPr lang="en"/>
              <a:t> (federated) and </a:t>
            </a:r>
            <a:r>
              <a:rPr b="1" lang="en"/>
              <a:t>open-source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Run your own </a:t>
            </a:r>
            <a:r>
              <a:rPr lang="en"/>
              <a:t>instance</a:t>
            </a:r>
            <a:r>
              <a:rPr lang="en"/>
              <a:t> for ownership over your data</a:t>
            </a:r>
            <a:endParaRPr/>
          </a:p>
        </p:txBody>
      </p:sp>
      <p:sp>
        <p:nvSpPr>
          <p:cNvPr id="401" name="Google Shape;401;p57"/>
          <p:cNvSpPr txBox="1"/>
          <p:nvPr>
            <p:ph idx="4294967295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Instagram, X</a:t>
            </a:r>
            <a:endParaRPr sz="1400"/>
          </a:p>
        </p:txBody>
      </p:sp>
      <p:sp>
        <p:nvSpPr>
          <p:cNvPr id="402" name="Google Shape;402;p57"/>
          <p:cNvSpPr txBox="1"/>
          <p:nvPr>
            <p:ph idx="4294967295" type="body"/>
          </p:nvPr>
        </p:nvSpPr>
        <p:spPr>
          <a:xfrm>
            <a:off x="228600" y="1726600"/>
            <a:ext cx="2768700" cy="11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Instagram has </a:t>
            </a:r>
            <a:r>
              <a:rPr b="1" lang="en"/>
              <a:t>E2EE in DMs</a:t>
            </a:r>
            <a:r>
              <a:rPr lang="en"/>
              <a:t>, but is owned by Meta, soo…</a:t>
            </a:r>
            <a:endParaRPr/>
          </a:p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X </a:t>
            </a:r>
            <a:r>
              <a:rPr b="1" lang="en"/>
              <a:t>requires you to log in</a:t>
            </a:r>
            <a:r>
              <a:rPr lang="en"/>
              <a:t> for most things</a:t>
            </a:r>
            <a:endParaRPr/>
          </a:p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Both track you using </a:t>
            </a:r>
            <a:r>
              <a:rPr b="1" lang="en"/>
              <a:t>3rd party cookies </a:t>
            </a:r>
            <a:r>
              <a:rPr lang="en"/>
              <a:t>on other sites</a:t>
            </a:r>
            <a:endParaRPr/>
          </a:p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Algorithms </a:t>
            </a:r>
            <a:r>
              <a:rPr b="1" lang="en"/>
              <a:t>learn your habits</a:t>
            </a:r>
            <a:endParaRPr b="1"/>
          </a:p>
        </p:txBody>
      </p:sp>
      <p:pic>
        <p:nvPicPr>
          <p:cNvPr descr="File:Instagram logo 2016.svg - Wikipedia" id="403" name="Google Shape;40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25" y="2987950"/>
            <a:ext cx="865802" cy="865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X logo.jpg - Wikipedia" id="404" name="Google Shape;40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2000" y="3596200"/>
            <a:ext cx="1142400" cy="114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Mastodon logotype (simple) new hue.svg - Wikipedia" id="405" name="Google Shape;40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3638" y="3259176"/>
            <a:ext cx="1340626" cy="134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8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411" name="Google Shape;411;p58"/>
          <p:cNvSpPr txBox="1"/>
          <p:nvPr>
            <p:ph idx="4294967295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Instagram, X</a:t>
            </a:r>
            <a:endParaRPr sz="1400"/>
          </a:p>
        </p:txBody>
      </p:sp>
      <p:sp>
        <p:nvSpPr>
          <p:cNvPr id="412" name="Google Shape;412;p58"/>
          <p:cNvSpPr txBox="1"/>
          <p:nvPr>
            <p:ph idx="4294967295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Mastodon</a:t>
            </a:r>
            <a:endParaRPr sz="1400"/>
          </a:p>
        </p:txBody>
      </p:sp>
      <p:sp>
        <p:nvSpPr>
          <p:cNvPr id="413" name="Google Shape;413;p58"/>
          <p:cNvSpPr txBox="1"/>
          <p:nvPr>
            <p:ph idx="1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No/Inactive Social Media</a:t>
            </a:r>
            <a:endParaRPr/>
          </a:p>
        </p:txBody>
      </p:sp>
      <p:sp>
        <p:nvSpPr>
          <p:cNvPr id="414" name="Google Shape;414;p58"/>
          <p:cNvSpPr txBox="1"/>
          <p:nvPr/>
        </p:nvSpPr>
        <p:spPr>
          <a:xfrm>
            <a:off x="6031050" y="177445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If 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you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stop using social media today, companies can no longer track you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Less potential for oversharing/opsec violations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Improved mental health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5" name="Google Shape;415;p58"/>
          <p:cNvSpPr txBox="1"/>
          <p:nvPr>
            <p:ph idx="4294967295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 algorithm or tracking</a:t>
            </a:r>
            <a:endParaRPr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Decentralized</a:t>
            </a:r>
            <a:r>
              <a:rPr lang="en"/>
              <a:t> (federated) and </a:t>
            </a:r>
            <a:r>
              <a:rPr b="1" lang="en"/>
              <a:t>open-source</a:t>
            </a:r>
            <a:endParaRPr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Run your own instance for ownership over your data</a:t>
            </a:r>
            <a:endParaRPr/>
          </a:p>
        </p:txBody>
      </p:sp>
      <p:sp>
        <p:nvSpPr>
          <p:cNvPr id="416" name="Google Shape;416;p58"/>
          <p:cNvSpPr txBox="1"/>
          <p:nvPr>
            <p:ph idx="4294967295" type="body"/>
          </p:nvPr>
        </p:nvSpPr>
        <p:spPr>
          <a:xfrm>
            <a:off x="228600" y="1726600"/>
            <a:ext cx="2768700" cy="11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Instagram has </a:t>
            </a:r>
            <a:r>
              <a:rPr b="1" lang="en"/>
              <a:t>E2EE in DMs</a:t>
            </a:r>
            <a:r>
              <a:rPr lang="en"/>
              <a:t>, but is owned by Meta, soo…</a:t>
            </a:r>
            <a:endParaRPr/>
          </a:p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X </a:t>
            </a:r>
            <a:r>
              <a:rPr b="1" lang="en"/>
              <a:t>requires you to log in</a:t>
            </a:r>
            <a:r>
              <a:rPr lang="en"/>
              <a:t> for most things</a:t>
            </a:r>
            <a:endParaRPr/>
          </a:p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Both track you using </a:t>
            </a:r>
            <a:r>
              <a:rPr b="1" lang="en"/>
              <a:t>3rd party cookies </a:t>
            </a:r>
            <a:r>
              <a:rPr lang="en"/>
              <a:t>on other sites</a:t>
            </a:r>
            <a:endParaRPr/>
          </a:p>
          <a:p>
            <a:pPr indent="-28860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Algorithms </a:t>
            </a:r>
            <a:r>
              <a:rPr b="1" lang="en"/>
              <a:t>learn your habits</a:t>
            </a:r>
            <a:endParaRPr b="1"/>
          </a:p>
        </p:txBody>
      </p:sp>
      <p:pic>
        <p:nvPicPr>
          <p:cNvPr descr="File:Mastodon logotype (simple) new hue.svg - Wikipedia"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3638" y="3259176"/>
            <a:ext cx="1340626" cy="1340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Instagram logo 2016.svg - Wikipedia" id="418" name="Google Shape;41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25" y="2987950"/>
            <a:ext cx="865802" cy="865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X logo.jpg - Wikipedia" id="419" name="Google Shape;41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2000" y="3596200"/>
            <a:ext cx="1142400" cy="114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Anonymous emblem.svg - Wikipedia" id="420" name="Google Shape;420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049" y="3045486"/>
            <a:ext cx="1768000" cy="17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Firefox</a:t>
            </a:r>
            <a:endParaRPr/>
          </a:p>
        </p:txBody>
      </p:sp>
      <p:sp>
        <p:nvSpPr>
          <p:cNvPr id="426" name="Google Shape;426;p5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Disables suspicious JavaScript and media embeds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Protects against XSS attacks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Enabled in Tor Browser by default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Not always practical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Does not stop other kinds of fingerprinting</a:t>
            </a:r>
            <a:endParaRPr/>
          </a:p>
        </p:txBody>
      </p:sp>
      <p:sp>
        <p:nvSpPr>
          <p:cNvPr id="427" name="Google Shape;427;p5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Pros:</a:t>
            </a:r>
            <a:r>
              <a:rPr lang="en"/>
              <a:t> With the right extensions and user.js, one of the most private browsers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Cons:</a:t>
            </a:r>
            <a:r>
              <a:rPr lang="en"/>
              <a:t> </a:t>
            </a:r>
            <a:r>
              <a:rPr lang="en"/>
              <a:t>Has some annoying sponsorships, which can be turned off</a:t>
            </a:r>
            <a:endParaRPr/>
          </a:p>
        </p:txBody>
      </p:sp>
      <p:sp>
        <p:nvSpPr>
          <p:cNvPr id="428" name="Google Shape;428;p5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Pros:</a:t>
            </a:r>
            <a:r>
              <a:rPr lang="en"/>
              <a:t> Privacy-respecting by default; </a:t>
            </a:r>
            <a:r>
              <a:rPr lang="en"/>
              <a:t>based on Chromium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Cons: </a:t>
            </a:r>
            <a:r>
              <a:rPr lang="en"/>
              <a:t>Crypto shilling</a:t>
            </a:r>
            <a:r>
              <a:rPr lang="en"/>
              <a:t>; b</a:t>
            </a:r>
            <a:r>
              <a:rPr lang="en"/>
              <a:t>ased on Chromium…</a:t>
            </a:r>
            <a:endParaRPr/>
          </a:p>
        </p:txBody>
      </p:sp>
      <p:sp>
        <p:nvSpPr>
          <p:cNvPr id="429" name="Google Shape;429;p5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 and tracker blocker for most browsers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Protects against suspicious links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use custom blocklists</a:t>
            </a:r>
            <a:endParaRPr/>
          </a:p>
        </p:txBody>
      </p:sp>
      <p:sp>
        <p:nvSpPr>
          <p:cNvPr id="430" name="Google Shape;430;p5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Browsers and Extensions</a:t>
            </a:r>
            <a:endParaRPr/>
          </a:p>
        </p:txBody>
      </p:sp>
      <p:sp>
        <p:nvSpPr>
          <p:cNvPr id="431" name="Google Shape;431;p5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Brave Browser</a:t>
            </a:r>
            <a:endParaRPr/>
          </a:p>
        </p:txBody>
      </p:sp>
      <p:sp>
        <p:nvSpPr>
          <p:cNvPr id="432" name="Google Shape;432;p5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NoScript</a:t>
            </a:r>
            <a:endParaRPr/>
          </a:p>
        </p:txBody>
      </p:sp>
      <p:sp>
        <p:nvSpPr>
          <p:cNvPr id="433" name="Google Shape;433;p5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uBlock Origin</a:t>
            </a:r>
            <a:endParaRPr/>
          </a:p>
        </p:txBody>
      </p:sp>
      <p:pic>
        <p:nvPicPr>
          <p:cNvPr id="434" name="Google Shape;4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250" y="3101788"/>
            <a:ext cx="612372" cy="612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400" y="3167375"/>
            <a:ext cx="481200" cy="4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9018" y="1200525"/>
            <a:ext cx="612382" cy="6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8600" y="1169987"/>
            <a:ext cx="697025" cy="6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User-Agent String</a:t>
            </a:r>
            <a:endParaRPr/>
          </a:p>
        </p:txBody>
      </p:sp>
      <p:sp>
        <p:nvSpPr>
          <p:cNvPr id="443" name="Google Shape;443;p60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User Account Activity</a:t>
            </a:r>
            <a:endParaRPr/>
          </a:p>
        </p:txBody>
      </p:sp>
      <p:sp>
        <p:nvSpPr>
          <p:cNvPr id="444" name="Google Shape;444;p60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Third-Party Cookies</a:t>
            </a:r>
            <a:endParaRPr/>
          </a:p>
        </p:txBody>
      </p:sp>
      <p:sp>
        <p:nvSpPr>
          <p:cNvPr id="445" name="Google Shape;445;p60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IP Address</a:t>
            </a:r>
            <a:endParaRPr/>
          </a:p>
        </p:txBody>
      </p:sp>
      <p:sp>
        <p:nvSpPr>
          <p:cNvPr id="446" name="Google Shape;446;p60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Ways you can be deanonymized by websites</a:t>
            </a:r>
            <a:endParaRPr b="1"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Demo:</a:t>
            </a:r>
            <a:br>
              <a:rPr lang="en" sz="1400"/>
            </a:br>
            <a:r>
              <a:rPr lang="en" sz="1400"/>
              <a:t>https://noscriptfingerprint.com/</a:t>
            </a:r>
            <a:endParaRPr sz="1400"/>
          </a:p>
        </p:txBody>
      </p:sp>
      <p:sp>
        <p:nvSpPr>
          <p:cNvPr id="447" name="Google Shape;447;p60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Canvas Fingerprinting</a:t>
            </a:r>
            <a:endParaRPr/>
          </a:p>
        </p:txBody>
      </p:sp>
      <p:sp>
        <p:nvSpPr>
          <p:cNvPr id="448" name="Google Shape;448;p60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Device</a:t>
            </a:r>
            <a:r>
              <a:rPr lang="en"/>
              <a:t> APIs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1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Most Secret Way to Browse the 'Net</a:t>
            </a:r>
            <a:endParaRPr sz="3000"/>
          </a:p>
        </p:txBody>
      </p:sp>
      <p:sp>
        <p:nvSpPr>
          <p:cNvPr id="454" name="Google Shape;454;p61"/>
          <p:cNvSpPr txBox="1"/>
          <p:nvPr>
            <p:ph idx="1" type="body"/>
          </p:nvPr>
        </p:nvSpPr>
        <p:spPr>
          <a:xfrm>
            <a:off x="560050" y="1926475"/>
            <a:ext cx="3566700" cy="197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00"/>
              <a:t>Tor</a:t>
            </a:r>
            <a:endParaRPr sz="1200"/>
          </a:p>
          <a:p>
            <a:pPr indent="-3048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b="0" lang="en" sz="1200"/>
              <a:t>Decentralized, encrypted network that bounces traffic across several </a:t>
            </a:r>
            <a:r>
              <a:rPr b="0" lang="en" sz="1200"/>
              <a:t>worldwide</a:t>
            </a:r>
            <a:r>
              <a:rPr b="0" lang="en" sz="1200"/>
              <a:t> servers</a:t>
            </a:r>
            <a:endParaRPr b="0" sz="1200"/>
          </a:p>
          <a:p>
            <a:pPr indent="-3048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0" lang="en" sz="1200"/>
              <a:t>Can browse the normal Internet (</a:t>
            </a:r>
            <a:r>
              <a:rPr lang="en" sz="1200"/>
              <a:t>clearnet</a:t>
            </a:r>
            <a:r>
              <a:rPr b="0" lang="en" sz="1200"/>
              <a:t>) or hidden services (</a:t>
            </a:r>
            <a:r>
              <a:rPr lang="en" sz="1200"/>
              <a:t>.onion</a:t>
            </a:r>
            <a:r>
              <a:rPr b="0" lang="en" sz="1200"/>
              <a:t>)</a:t>
            </a:r>
            <a:endParaRPr b="0" sz="1200"/>
          </a:p>
          <a:p>
            <a:pPr indent="-3048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0" lang="en" sz="1200"/>
              <a:t>Browser based off of Firefox</a:t>
            </a:r>
            <a:endParaRPr b="0" sz="1200"/>
          </a:p>
          <a:p>
            <a:pPr indent="-3048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0" lang="en" sz="1200"/>
              <a:t>Websites use basically </a:t>
            </a:r>
            <a:r>
              <a:rPr lang="en" sz="1200"/>
              <a:t>no JavaScript</a:t>
            </a:r>
            <a:endParaRPr b="0" sz="1200"/>
          </a:p>
          <a:p>
            <a:pPr indent="-3048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0" lang="en" sz="1200"/>
              <a:t>Highly illegal stuff happens on here so you know it's good </a:t>
            </a:r>
            <a:r>
              <a:rPr b="0" lang="en" sz="1200">
                <a:latin typeface="Arial"/>
                <a:ea typeface="Arial"/>
                <a:cs typeface="Arial"/>
                <a:sym typeface="Arial"/>
              </a:rPr>
              <a:t>:^)</a:t>
            </a:r>
            <a:endParaRPr b="0"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1"/>
          <p:cNvSpPr txBox="1"/>
          <p:nvPr>
            <p:ph idx="2" type="body"/>
          </p:nvPr>
        </p:nvSpPr>
        <p:spPr>
          <a:xfrm>
            <a:off x="4769425" y="1926475"/>
            <a:ext cx="4086900" cy="23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Promising Alternatives</a:t>
            </a:r>
            <a:endParaRPr b="0"/>
          </a:p>
          <a:p>
            <a:pPr indent="-30416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b="0" lang="en"/>
              <a:t>I2P</a:t>
            </a:r>
            <a:endParaRPr b="0"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0" lang="en"/>
              <a:t>Far more decentralized than Tor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0416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b="0" lang="en"/>
              <a:t>Lokinet</a:t>
            </a:r>
            <a:endParaRPr b="0"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0" lang="en"/>
              <a:t>Supposed to be faster and easier than Tor</a:t>
            </a:r>
            <a:endParaRPr b="0"/>
          </a:p>
        </p:txBody>
      </p:sp>
      <p:sp>
        <p:nvSpPr>
          <p:cNvPr id="456" name="Google Shape;456;p61"/>
          <p:cNvSpPr txBox="1"/>
          <p:nvPr>
            <p:ph idx="3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Dark Web</a:t>
            </a:r>
            <a:endParaRPr/>
          </a:p>
        </p:txBody>
      </p:sp>
      <p:pic>
        <p:nvPicPr>
          <p:cNvPr id="457" name="Google Shape;45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425" y="3939916"/>
            <a:ext cx="1681949" cy="89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6850" y="2820550"/>
            <a:ext cx="1414500" cy="7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1"/>
          <p:cNvPicPr preferRelativeResize="0"/>
          <p:nvPr/>
        </p:nvPicPr>
        <p:blipFill rotWithShape="1">
          <a:blip r:embed="rId5">
            <a:alphaModFix/>
          </a:blip>
          <a:srcRect b="29840" l="0" r="0" t="30451"/>
          <a:stretch/>
        </p:blipFill>
        <p:spPr>
          <a:xfrm>
            <a:off x="5668913" y="4273675"/>
            <a:ext cx="2250376" cy="5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269" name="Google Shape;269;p44"/>
          <p:cNvSpPr txBox="1"/>
          <p:nvPr>
            <p:ph idx="3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We’ll Be Covering</a:t>
            </a:r>
            <a:endParaRPr/>
          </a:p>
        </p:txBody>
      </p:sp>
      <p:sp>
        <p:nvSpPr>
          <p:cNvPr id="270" name="Google Shape;270;p44"/>
          <p:cNvSpPr txBox="1"/>
          <p:nvPr>
            <p:ph idx="1" type="body"/>
          </p:nvPr>
        </p:nvSpPr>
        <p:spPr>
          <a:xfrm>
            <a:off x="688450" y="2100141"/>
            <a:ext cx="3309900" cy="23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you Care?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Threat Modeling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Avoiding Online Trackers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Common Spyware and "Botnets"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Actually</a:t>
            </a:r>
            <a:r>
              <a:rPr lang="en"/>
              <a:t> Private Chat Apps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Self-Hosting for Privacy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Operations Security</a:t>
            </a:r>
            <a:endParaRPr/>
          </a:p>
        </p:txBody>
      </p:sp>
      <p:sp>
        <p:nvSpPr>
          <p:cNvPr id="271" name="Google Shape;271;p44"/>
          <p:cNvSpPr txBox="1"/>
          <p:nvPr>
            <p:ph idx="2" type="body"/>
          </p:nvPr>
        </p:nvSpPr>
        <p:spPr>
          <a:xfrm>
            <a:off x="5146875" y="2146900"/>
            <a:ext cx="3309900" cy="23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Hardening your Phone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Hardening your Computer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Full-Disk Encryption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Cryptocurrency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Tor Network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Knowing your Rights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2"/>
          <p:cNvSpPr txBox="1"/>
          <p:nvPr>
            <p:ph type="title"/>
          </p:nvPr>
        </p:nvSpPr>
        <p:spPr>
          <a:xfrm>
            <a:off x="1248900" y="3890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If you care about your privacy…</a:t>
            </a:r>
            <a:endParaRPr sz="3200"/>
          </a:p>
        </p:txBody>
      </p:sp>
      <p:sp>
        <p:nvSpPr>
          <p:cNvPr id="465" name="Google Shape;465;p62"/>
          <p:cNvSpPr txBox="1"/>
          <p:nvPr>
            <p:ph idx="1" type="subTitle"/>
          </p:nvPr>
        </p:nvSpPr>
        <p:spPr>
          <a:xfrm>
            <a:off x="2369850" y="1580450"/>
            <a:ext cx="4404300" cy="64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 using proprietary software and start self-hosting!</a:t>
            </a:r>
            <a:endParaRPr/>
          </a:p>
        </p:txBody>
      </p:sp>
      <p:pic>
        <p:nvPicPr>
          <p:cNvPr descr="File:Spotify logo without text.svg - Wikimedia Commons" id="466" name="Google Shape;46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800" y="2599825"/>
            <a:ext cx="913700" cy="9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025" y="2571762"/>
            <a:ext cx="969825" cy="969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Youtube logo.png - Wikimedia Commons" id="468" name="Google Shape;46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0162" y="3815575"/>
            <a:ext cx="1238974" cy="8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0137" y="3816700"/>
            <a:ext cx="857600" cy="85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" name="Google Shape;470;p62"/>
          <p:cNvCxnSpPr/>
          <p:nvPr/>
        </p:nvCxnSpPr>
        <p:spPr>
          <a:xfrm>
            <a:off x="4269312" y="3056675"/>
            <a:ext cx="711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1" name="Google Shape;471;p62"/>
          <p:cNvCxnSpPr/>
          <p:nvPr/>
        </p:nvCxnSpPr>
        <p:spPr>
          <a:xfrm>
            <a:off x="4496125" y="4245500"/>
            <a:ext cx="477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63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lifestyle habits can help maintain our anonymity?</a:t>
            </a:r>
            <a:endParaRPr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"Loose lips sink ships"</a:t>
            </a:r>
            <a:endParaRPr/>
          </a:p>
        </p:txBody>
      </p:sp>
      <p:sp>
        <p:nvSpPr>
          <p:cNvPr id="483" name="Google Shape;483;p64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Operations Security (OPSEC)</a:t>
            </a:r>
            <a:endParaRPr/>
          </a:p>
        </p:txBody>
      </p:sp>
      <p:sp>
        <p:nvSpPr>
          <p:cNvPr id="484" name="Google Shape;484;p64"/>
          <p:cNvSpPr txBox="1"/>
          <p:nvPr>
            <p:ph idx="3" type="body"/>
          </p:nvPr>
        </p:nvSpPr>
        <p:spPr>
          <a:xfrm>
            <a:off x="456400" y="1983350"/>
            <a:ext cx="40419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IRL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Make sure no one is eavesdropping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Screen privacy shields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Turn off your computer when you </a:t>
            </a:r>
            <a:r>
              <a:rPr lang="en" sz="1200"/>
              <a:t>get </a:t>
            </a:r>
            <a:r>
              <a:rPr lang="en" sz="1200"/>
              <a:t>up!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Online</a:t>
            </a:r>
            <a:endParaRPr b="1"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Don't talk about personal details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Use a new identity for everything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Be extremely careful with pictures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Street signs, browser tabs, laptop model, etc. could all be used to identify you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Expert mode: </a:t>
            </a:r>
            <a:r>
              <a:rPr lang="en" sz="1200"/>
              <a:t>use different writing styles?!</a:t>
            </a:r>
            <a:endParaRPr sz="1200"/>
          </a:p>
        </p:txBody>
      </p:sp>
      <p:pic>
        <p:nvPicPr>
          <p:cNvPr id="485" name="Google Shape;48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697099"/>
            <a:ext cx="2681851" cy="174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4925" y="2667850"/>
            <a:ext cx="2178925" cy="23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5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5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What's the worst that could happen?</a:t>
            </a:r>
            <a:endParaRPr sz="4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6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Open Source Intelligence (OSINT)</a:t>
            </a:r>
            <a:endParaRPr sz="3200"/>
          </a:p>
        </p:txBody>
      </p:sp>
      <p:sp>
        <p:nvSpPr>
          <p:cNvPr id="498" name="Google Shape;498;p66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known as "weaponized autism"</a:t>
            </a:r>
            <a:endParaRPr/>
          </a:p>
        </p:txBody>
      </p:sp>
      <p:sp>
        <p:nvSpPr>
          <p:cNvPr id="499" name="Google Shape;499;p66"/>
          <p:cNvSpPr txBox="1"/>
          <p:nvPr>
            <p:ph idx="3" type="body"/>
          </p:nvPr>
        </p:nvSpPr>
        <p:spPr>
          <a:xfrm>
            <a:off x="355375" y="1983350"/>
            <a:ext cx="40026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A Japanese man accused of stalking and sexually assaulting a young pop star told police he </a:t>
            </a:r>
            <a:r>
              <a:rPr b="1" lang="en"/>
              <a:t>located her through the reflection in her eyes </a:t>
            </a:r>
            <a:r>
              <a:rPr lang="en"/>
              <a:t>in a picture, according to local media reports.</a:t>
            </a:r>
            <a:br>
              <a:rPr lang="en"/>
            </a:br>
            <a:br>
              <a:rPr lang="en"/>
            </a:br>
            <a:r>
              <a:rPr lang="en"/>
              <a:t>The man said he had identified a train station reflected in the singer's eyes in a selfie she posted online.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26-year-old then waited at the station until he saw his victim and followed her to her home, police said.”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https://www.bbc.com/news/world-asia-50000234</a:t>
            </a:r>
            <a:endParaRPr/>
          </a:p>
        </p:txBody>
      </p:sp>
      <p:pic>
        <p:nvPicPr>
          <p:cNvPr id="500" name="Google Shape;500;p66"/>
          <p:cNvPicPr preferRelativeResize="0"/>
          <p:nvPr/>
        </p:nvPicPr>
        <p:blipFill rotWithShape="1">
          <a:blip r:embed="rId4">
            <a:alphaModFix/>
          </a:blip>
          <a:srcRect b="0" l="50624" r="0" t="0"/>
          <a:stretch/>
        </p:blipFill>
        <p:spPr>
          <a:xfrm>
            <a:off x="5237640" y="1763750"/>
            <a:ext cx="2966534" cy="31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7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7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can I ensure my devices are as secure as </a:t>
            </a:r>
            <a:r>
              <a:rPr lang="en" sz="3600"/>
              <a:t>possible</a:t>
            </a:r>
            <a:r>
              <a:rPr lang="en" sz="3600"/>
              <a:t>?</a:t>
            </a:r>
            <a:endParaRPr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8"/>
          <p:cNvSpPr txBox="1"/>
          <p:nvPr>
            <p:ph idx="5" type="body"/>
          </p:nvPr>
        </p:nvSpPr>
        <p:spPr>
          <a:xfrm>
            <a:off x="3086100" y="1773350"/>
            <a:ext cx="2870400" cy="11163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lnSpcReduction="20000"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Buy </a:t>
            </a:r>
            <a:r>
              <a:rPr b="1" lang="en"/>
              <a:t>prepaid phone plans</a:t>
            </a:r>
            <a:r>
              <a:rPr lang="en"/>
              <a:t> with cash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"/>
              <a:t>JMP.chat</a:t>
            </a:r>
            <a:r>
              <a:rPr lang="en"/>
              <a:t> offers an eSIM with Verizon network + XMPP texts/calls, accepts crypto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It's best to </a:t>
            </a:r>
            <a:r>
              <a:rPr b="1" lang="en"/>
              <a:t>avoid using cell towers</a:t>
            </a:r>
            <a:r>
              <a:rPr lang="en"/>
              <a:t> at all</a:t>
            </a:r>
            <a:endParaRPr/>
          </a:p>
        </p:txBody>
      </p:sp>
      <p:sp>
        <p:nvSpPr>
          <p:cNvPr id="512" name="Google Shape;512;p68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Pixel + GrapheneOS</a:t>
            </a:r>
            <a:endParaRPr/>
          </a:p>
        </p:txBody>
      </p:sp>
      <p:sp>
        <p:nvSpPr>
          <p:cNvPr id="513" name="Google Shape;513;p68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Hardening your Phone</a:t>
            </a:r>
            <a:endParaRPr/>
          </a:p>
        </p:txBody>
      </p:sp>
      <p:sp>
        <p:nvSpPr>
          <p:cNvPr id="514" name="Google Shape;514;p68"/>
          <p:cNvSpPr txBox="1"/>
          <p:nvPr>
            <p:ph idx="3" type="body"/>
          </p:nvPr>
        </p:nvSpPr>
        <p:spPr>
          <a:xfrm>
            <a:off x="228600" y="1758975"/>
            <a:ext cx="2768700" cy="10803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fontScale="92500" lnSpcReduction="10000"/>
          </a:bodyPr>
          <a:lstStyle/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GrapheneOS </a:t>
            </a:r>
            <a:r>
              <a:rPr lang="en"/>
              <a:t>is the most secure Android custom ROM by far</a:t>
            </a:r>
            <a:endParaRPr/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Install apps from </a:t>
            </a:r>
            <a:r>
              <a:rPr b="1" lang="en"/>
              <a:t>F-Droid</a:t>
            </a:r>
            <a:r>
              <a:rPr lang="en"/>
              <a:t> only</a:t>
            </a:r>
            <a:endParaRPr/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Apple isn't evil per se, but still flawed</a:t>
            </a:r>
            <a:endParaRPr/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iCloud almost had CSAM image fingerprinting</a:t>
            </a:r>
            <a:endParaRPr/>
          </a:p>
        </p:txBody>
      </p:sp>
      <p:sp>
        <p:nvSpPr>
          <p:cNvPr id="515" name="Google Shape;515;p68"/>
          <p:cNvSpPr txBox="1"/>
          <p:nvPr>
            <p:ph idx="4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Prepaid SIM</a:t>
            </a:r>
            <a:endParaRPr/>
          </a:p>
        </p:txBody>
      </p:sp>
      <p:sp>
        <p:nvSpPr>
          <p:cNvPr id="516" name="Google Shape;516;p68"/>
          <p:cNvSpPr txBox="1"/>
          <p:nvPr>
            <p:ph idx="6" type="subTitle"/>
          </p:nvPr>
        </p:nvSpPr>
        <p:spPr>
          <a:xfrm>
            <a:off x="6045300" y="1322450"/>
            <a:ext cx="29718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Non-biometric authentication</a:t>
            </a:r>
            <a:endParaRPr/>
          </a:p>
        </p:txBody>
      </p:sp>
      <p:sp>
        <p:nvSpPr>
          <p:cNvPr id="517" name="Google Shape;517;p68"/>
          <p:cNvSpPr txBox="1"/>
          <p:nvPr>
            <p:ph idx="7" type="body"/>
          </p:nvPr>
        </p:nvSpPr>
        <p:spPr>
          <a:xfrm>
            <a:off x="61467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Biometric information is not protected under the 5th Amendment</a:t>
            </a:r>
            <a:endParaRPr/>
          </a:p>
        </p:txBody>
      </p:sp>
      <p:pic>
        <p:nvPicPr>
          <p:cNvPr id="518" name="Google Shape;518;p68"/>
          <p:cNvPicPr preferRelativeResize="0"/>
          <p:nvPr/>
        </p:nvPicPr>
        <p:blipFill rotWithShape="1">
          <a:blip r:embed="rId3">
            <a:alphaModFix/>
          </a:blip>
          <a:srcRect b="0" l="0" r="6358" t="0"/>
          <a:stretch/>
        </p:blipFill>
        <p:spPr>
          <a:xfrm>
            <a:off x="228600" y="2889650"/>
            <a:ext cx="1912975" cy="20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425" y="3503850"/>
            <a:ext cx="741876" cy="7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908" y="3005889"/>
            <a:ext cx="1309351" cy="18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1875" y="3421225"/>
            <a:ext cx="979800" cy="9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8"/>
          <p:cNvPicPr preferRelativeResize="0"/>
          <p:nvPr/>
        </p:nvPicPr>
        <p:blipFill rotWithShape="1">
          <a:blip r:embed="rId7">
            <a:alphaModFix/>
          </a:blip>
          <a:srcRect b="0" l="0" r="24213" t="0"/>
          <a:stretch/>
        </p:blipFill>
        <p:spPr>
          <a:xfrm>
            <a:off x="6311574" y="2969563"/>
            <a:ext cx="2439250" cy="181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9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Disk Encryption</a:t>
            </a:r>
            <a:endParaRPr/>
          </a:p>
        </p:txBody>
      </p:sp>
      <p:sp>
        <p:nvSpPr>
          <p:cNvPr id="528" name="Google Shape;528;p69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Hardening your PC</a:t>
            </a:r>
            <a:endParaRPr/>
          </a:p>
        </p:txBody>
      </p:sp>
      <p:sp>
        <p:nvSpPr>
          <p:cNvPr id="529" name="Google Shape;529;p69"/>
          <p:cNvSpPr txBox="1"/>
          <p:nvPr>
            <p:ph idx="3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Ensures all your data is encrypted at rest, but no guarantees when system is on</a:t>
            </a:r>
            <a:endParaRPr/>
          </a:p>
        </p:txBody>
      </p:sp>
      <p:sp>
        <p:nvSpPr>
          <p:cNvPr id="530" name="Google Shape;530;p69"/>
          <p:cNvSpPr txBox="1"/>
          <p:nvPr>
            <p:ph idx="4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Secure Boot</a:t>
            </a:r>
            <a:endParaRPr/>
          </a:p>
        </p:txBody>
      </p:sp>
      <p:sp>
        <p:nvSpPr>
          <p:cNvPr id="531" name="Google Shape;531;p69"/>
          <p:cNvSpPr txBox="1"/>
          <p:nvPr>
            <p:ph idx="5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BIOS setting which prevents tampering and ensures you only boot from signed images. </a:t>
            </a:r>
            <a:r>
              <a:rPr lang="en"/>
              <a:t>Preferably</a:t>
            </a:r>
            <a:r>
              <a:rPr lang="en"/>
              <a:t> uses your own keys.</a:t>
            </a:r>
            <a:endParaRPr/>
          </a:p>
        </p:txBody>
      </p:sp>
      <p:sp>
        <p:nvSpPr>
          <p:cNvPr id="532" name="Google Shape;532;p69"/>
          <p:cNvSpPr txBox="1"/>
          <p:nvPr>
            <p:ph idx="6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coreboot</a:t>
            </a:r>
            <a:endParaRPr/>
          </a:p>
        </p:txBody>
      </p:sp>
      <p:sp>
        <p:nvSpPr>
          <p:cNvPr id="533" name="Google Shape;533;p69"/>
          <p:cNvSpPr txBox="1"/>
          <p:nvPr>
            <p:ph idx="7" type="body"/>
          </p:nvPr>
        </p:nvSpPr>
        <p:spPr>
          <a:xfrm>
            <a:off x="6146700" y="1809225"/>
            <a:ext cx="2768700" cy="10524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Open-source replacement for proprietary blobs in your system's BIOS or UEFI firmware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*</a:t>
            </a:r>
            <a:r>
              <a:rPr b="1" lang="en"/>
              <a:t>*</a:t>
            </a:r>
            <a:r>
              <a:rPr b="1" lang="en"/>
              <a:t>Not universally supported, and for advanced users only**</a:t>
            </a:r>
            <a:endParaRPr b="1"/>
          </a:p>
        </p:txBody>
      </p:sp>
      <p:pic>
        <p:nvPicPr>
          <p:cNvPr id="534" name="Google Shape;53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3433270"/>
            <a:ext cx="2768700" cy="93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5997" y="3245100"/>
            <a:ext cx="2572000" cy="14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6672" y="3350663"/>
            <a:ext cx="14287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0"/>
          <p:cNvSpPr txBox="1"/>
          <p:nvPr>
            <p:ph idx="3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Linux Distros for MAXIMUM Secrecy</a:t>
            </a:r>
            <a:endParaRPr/>
          </a:p>
        </p:txBody>
      </p:sp>
      <p:sp>
        <p:nvSpPr>
          <p:cNvPr id="542" name="Google Shape;542;p70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Hardening your PC Even More</a:t>
            </a:r>
            <a:endParaRPr/>
          </a:p>
        </p:txBody>
      </p:sp>
      <p:pic>
        <p:nvPicPr>
          <p:cNvPr id="543" name="Google Shape;54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00" y="2300600"/>
            <a:ext cx="3357725" cy="25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70"/>
          <p:cNvSpPr txBox="1"/>
          <p:nvPr/>
        </p:nvSpPr>
        <p:spPr>
          <a:xfrm>
            <a:off x="327325" y="1842300"/>
            <a:ext cx="40212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Qubes OS: </a:t>
            </a:r>
            <a:r>
              <a:rPr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isolate EVERYTHING in containers!</a:t>
            </a:r>
            <a:endParaRPr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45" name="Google Shape;545;p70"/>
          <p:cNvSpPr txBox="1"/>
          <p:nvPr/>
        </p:nvSpPr>
        <p:spPr>
          <a:xfrm>
            <a:off x="4781575" y="1842300"/>
            <a:ext cx="40212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Tails</a:t>
            </a: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: </a:t>
            </a:r>
            <a:r>
              <a:rPr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bootable USB stick that leaves no </a:t>
            </a:r>
            <a:r>
              <a:rPr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data</a:t>
            </a:r>
            <a:r>
              <a:rPr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behind!</a:t>
            </a:r>
            <a:endParaRPr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All network traffic routed through Tor</a:t>
            </a:r>
            <a:endParaRPr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46" name="Google Shape;54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011" y="2643638"/>
            <a:ext cx="3780324" cy="21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1"/>
          <p:cNvSpPr txBox="1"/>
          <p:nvPr>
            <p:ph type="title"/>
          </p:nvPr>
        </p:nvSpPr>
        <p:spPr>
          <a:xfrm>
            <a:off x="284525" y="-618625"/>
            <a:ext cx="3839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go deeper…</a:t>
            </a:r>
            <a:endParaRPr/>
          </a:p>
        </p:txBody>
      </p:sp>
      <p:pic>
        <p:nvPicPr>
          <p:cNvPr id="552" name="Google Shape;552;p71"/>
          <p:cNvPicPr preferRelativeResize="0"/>
          <p:nvPr/>
        </p:nvPicPr>
        <p:blipFill rotWithShape="1">
          <a:blip r:embed="rId3">
            <a:alphaModFix/>
          </a:blip>
          <a:srcRect b="44803" l="12171" r="33075" t="0"/>
          <a:stretch/>
        </p:blipFill>
        <p:spPr>
          <a:xfrm>
            <a:off x="4025821" y="375350"/>
            <a:ext cx="4895780" cy="277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200" y="2945800"/>
            <a:ext cx="1746207" cy="219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p71"/>
          <p:cNvCxnSpPr/>
          <p:nvPr/>
        </p:nvCxnSpPr>
        <p:spPr>
          <a:xfrm flipH="1" rot="10800000">
            <a:off x="4189625" y="2225775"/>
            <a:ext cx="860400" cy="9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5" name="Google Shape;555;p71"/>
          <p:cNvCxnSpPr/>
          <p:nvPr/>
        </p:nvCxnSpPr>
        <p:spPr>
          <a:xfrm>
            <a:off x="8624400" y="2094800"/>
            <a:ext cx="196500" cy="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6" name="Google Shape;556;p71"/>
          <p:cNvCxnSpPr/>
          <p:nvPr/>
        </p:nvCxnSpPr>
        <p:spPr>
          <a:xfrm>
            <a:off x="4189625" y="2945800"/>
            <a:ext cx="17115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7" name="Google Shape;557;p71"/>
          <p:cNvCxnSpPr/>
          <p:nvPr/>
        </p:nvCxnSpPr>
        <p:spPr>
          <a:xfrm>
            <a:off x="4830125" y="3070150"/>
            <a:ext cx="1865700" cy="6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8" name="Google Shape;55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5750" y="2992575"/>
            <a:ext cx="2590543" cy="21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5675" y="3201108"/>
            <a:ext cx="1865700" cy="1889017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71"/>
          <p:cNvSpPr txBox="1"/>
          <p:nvPr/>
        </p:nvSpPr>
        <p:spPr>
          <a:xfrm>
            <a:off x="284525" y="2450175"/>
            <a:ext cx="3160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Not even your CPU is safe!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Care About Privacy?</a:t>
            </a:r>
            <a:endParaRPr/>
          </a:p>
        </p:txBody>
      </p:sp>
      <p:sp>
        <p:nvSpPr>
          <p:cNvPr id="277" name="Google Shape;277;p45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 #1</a:t>
            </a:r>
            <a:endParaRPr/>
          </a:p>
        </p:txBody>
      </p:sp>
      <p:sp>
        <p:nvSpPr>
          <p:cNvPr id="278" name="Google Shape;278;p45"/>
          <p:cNvSpPr txBox="1"/>
          <p:nvPr>
            <p:ph idx="3" type="body"/>
          </p:nvPr>
        </p:nvSpPr>
        <p:spPr>
          <a:xfrm>
            <a:off x="456400" y="1983350"/>
            <a:ext cx="37803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</a:pPr>
            <a:r>
              <a:rPr b="1" lang="en"/>
              <a:t>Did you know?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</a:pPr>
            <a:r>
              <a:t/>
            </a:r>
            <a:endParaRPr b="1"/>
          </a:p>
          <a:p>
            <a:pPr indent="-314325" lvl="0" marL="457200" rtl="0" algn="l"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A significant portion of Linux users and free software enthusiasts are schizophrenics who are highly distrustful of corporations and the government.</a:t>
            </a:r>
            <a:endParaRPr/>
          </a:p>
        </p:txBody>
      </p:sp>
      <p:pic>
        <p:nvPicPr>
          <p:cNvPr id="279" name="Google Shape;279;p45"/>
          <p:cNvPicPr preferRelativeResize="0"/>
          <p:nvPr/>
        </p:nvPicPr>
        <p:blipFill rotWithShape="1">
          <a:blip r:embed="rId3">
            <a:alphaModFix/>
          </a:blip>
          <a:srcRect b="51124" l="1079" r="50708" t="1418"/>
          <a:stretch/>
        </p:blipFill>
        <p:spPr>
          <a:xfrm>
            <a:off x="5237025" y="1983350"/>
            <a:ext cx="3076400" cy="22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850" y="3033675"/>
            <a:ext cx="1020900" cy="7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4051" y="2651701"/>
            <a:ext cx="274952" cy="27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2200" y="2197425"/>
            <a:ext cx="197125" cy="1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7162" y="3577850"/>
            <a:ext cx="538237" cy="63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2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A: </a:t>
            </a:r>
            <a:r>
              <a:rPr lang="en" sz="1600"/>
              <a:t>Because it has an anime girl mascot.</a:t>
            </a:r>
            <a:endParaRPr sz="1600"/>
          </a:p>
        </p:txBody>
      </p:sp>
      <p:sp>
        <p:nvSpPr>
          <p:cNvPr id="566" name="Google Shape;566;p72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Q: </a:t>
            </a:r>
            <a:r>
              <a:rPr lang="en" sz="3200"/>
              <a:t>Why is Monero (XMR) the best cryptocurrency?</a:t>
            </a:r>
            <a:endParaRPr sz="3200"/>
          </a:p>
        </p:txBody>
      </p:sp>
      <p:pic>
        <p:nvPicPr>
          <p:cNvPr id="567" name="Google Shape;56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275" y="2790525"/>
            <a:ext cx="1653950" cy="20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3"/>
          <p:cNvSpPr txBox="1"/>
          <p:nvPr>
            <p:ph idx="2" type="body"/>
          </p:nvPr>
        </p:nvSpPr>
        <p:spPr>
          <a:xfrm>
            <a:off x="456400" y="1983350"/>
            <a:ext cx="81138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Unlike Bitcoin, every transaction is </a:t>
            </a:r>
            <a:r>
              <a:rPr b="1" lang="en"/>
              <a:t>private</a:t>
            </a:r>
            <a:endParaRPr b="1"/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"/>
              <a:t>Sender, receiver, and amount are hidden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Monero </a:t>
            </a:r>
            <a:r>
              <a:rPr b="1" lang="en"/>
              <a:t>cannot be traced</a:t>
            </a:r>
            <a:r>
              <a:rPr lang="en"/>
              <a:t>, making the currency fungible (no “dirty” money)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b="1" lang="en"/>
              <a:t>Decentralized</a:t>
            </a:r>
            <a:r>
              <a:rPr lang="en"/>
              <a:t> and </a:t>
            </a:r>
            <a:r>
              <a:rPr b="1" lang="en"/>
              <a:t>open source</a:t>
            </a:r>
            <a:endParaRPr b="1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Mining algorithm optimized for CPUs, making ASICs not profitable</a:t>
            </a:r>
            <a:endParaRPr/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"/>
              <a:t>Ensures that it can only be run on commodity hardware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Recommended to </a:t>
            </a:r>
            <a:r>
              <a:rPr b="1" lang="en"/>
              <a:t>run your own node </a:t>
            </a:r>
            <a:r>
              <a:rPr lang="en"/>
              <a:t>to prevent deanonymization attacks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Be wary of cryptocurrency exchanges which comply with </a:t>
            </a:r>
            <a:r>
              <a:rPr b="1" lang="en"/>
              <a:t>Know-Your-Customer laws!</a:t>
            </a:r>
            <a:endParaRPr b="1"/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en"/>
              <a:t>Monero can </a:t>
            </a:r>
            <a:r>
              <a:rPr b="1" lang="en"/>
              <a:t>atomic swap</a:t>
            </a:r>
            <a:r>
              <a:rPr lang="en"/>
              <a:t> with Bitcoin now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Used for highly illegal stuff, so we know it's good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:^)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73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to use Monero</a:t>
            </a:r>
            <a:endParaRPr/>
          </a:p>
        </p:txBody>
      </p:sp>
      <p:sp>
        <p:nvSpPr>
          <p:cNvPr id="574" name="Google Shape;574;p73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Feds HATE this one simple trick!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4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Doesn't </a:t>
            </a:r>
            <a:r>
              <a:rPr lang="en" sz="3600"/>
              <a:t>this technology just enable criminals?</a:t>
            </a:r>
            <a:endParaRPr sz="3600"/>
          </a:p>
        </p:txBody>
      </p:sp>
      <p:sp>
        <p:nvSpPr>
          <p:cNvPr id="580" name="Google Shape;580;p74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 sz="1800"/>
              <a:t>What </a:t>
            </a:r>
            <a:r>
              <a:rPr i="1" lang="en" sz="1800"/>
              <a:t>legal</a:t>
            </a:r>
            <a:r>
              <a:rPr lang="en" sz="1800"/>
              <a:t> things can you even do anonymously these days?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5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Rent Your Own Server</a:t>
            </a:r>
            <a:endParaRPr/>
          </a:p>
        </p:txBody>
      </p:sp>
      <p:sp>
        <p:nvSpPr>
          <p:cNvPr id="586" name="Google Shape;586;p75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Legitimate Uses of Monero</a:t>
            </a:r>
            <a:endParaRPr/>
          </a:p>
        </p:txBody>
      </p:sp>
      <p:sp>
        <p:nvSpPr>
          <p:cNvPr id="587" name="Google Shape;587;p75"/>
          <p:cNvSpPr txBox="1"/>
          <p:nvPr>
            <p:ph idx="3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Kyun.host</a:t>
            </a:r>
            <a:r>
              <a:rPr lang="en"/>
              <a:t> accepts payment in Monero and collects no data on you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(There are </a:t>
            </a:r>
            <a:r>
              <a:rPr lang="en"/>
              <a:t>several other</a:t>
            </a:r>
            <a:r>
              <a:rPr lang="en"/>
              <a:t> services like it, but I like the aesthetics)</a:t>
            </a:r>
            <a:endParaRPr/>
          </a:p>
        </p:txBody>
      </p:sp>
      <p:sp>
        <p:nvSpPr>
          <p:cNvPr id="588" name="Google Shape;588;p75"/>
          <p:cNvSpPr txBox="1"/>
          <p:nvPr>
            <p:ph idx="4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NanoGPT / OpenRouter</a:t>
            </a:r>
            <a:endParaRPr/>
          </a:p>
        </p:txBody>
      </p:sp>
      <p:sp>
        <p:nvSpPr>
          <p:cNvPr id="589" name="Google Shape;589;p75"/>
          <p:cNvSpPr txBox="1"/>
          <p:nvPr>
            <p:ph idx="5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Talk to all the latest paid AI models without having your requests logged!</a:t>
            </a:r>
            <a:endParaRPr/>
          </a:p>
        </p:txBody>
      </p:sp>
      <p:sp>
        <p:nvSpPr>
          <p:cNvPr id="590" name="Google Shape;590;p75"/>
          <p:cNvSpPr txBox="1"/>
          <p:nvPr>
            <p:ph idx="6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else?</a:t>
            </a:r>
            <a:endParaRPr/>
          </a:p>
        </p:txBody>
      </p:sp>
      <p:sp>
        <p:nvSpPr>
          <p:cNvPr id="591" name="Google Shape;591;p75"/>
          <p:cNvSpPr txBox="1"/>
          <p:nvPr>
            <p:ph idx="7" type="body"/>
          </p:nvPr>
        </p:nvSpPr>
        <p:spPr>
          <a:xfrm>
            <a:off x="6146700" y="1758375"/>
            <a:ext cx="2768700" cy="10815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VPNs and anonymous phone numbers and…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 your own research! I suggest </a:t>
            </a:r>
            <a:r>
              <a:rPr b="1" lang="en"/>
              <a:t>https://kycnot.me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Double-check the privacy policy always!</a:t>
            </a:r>
            <a:endParaRPr/>
          </a:p>
        </p:txBody>
      </p:sp>
      <p:pic>
        <p:nvPicPr>
          <p:cNvPr id="592" name="Google Shape;59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950" y="3597379"/>
            <a:ext cx="2006200" cy="8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5"/>
          <p:cNvPicPr preferRelativeResize="0"/>
          <p:nvPr/>
        </p:nvPicPr>
        <p:blipFill rotWithShape="1">
          <a:blip r:embed="rId4">
            <a:alphaModFix/>
          </a:blip>
          <a:srcRect b="10386" l="23833" r="25164" t="0"/>
          <a:stretch/>
        </p:blipFill>
        <p:spPr>
          <a:xfrm>
            <a:off x="537877" y="2940400"/>
            <a:ext cx="2150136" cy="212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6202" y="3018450"/>
            <a:ext cx="1018400" cy="10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8887" y="3850900"/>
            <a:ext cx="1457460" cy="101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6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Final Notes</a:t>
            </a:r>
            <a:endParaRPr sz="4800"/>
          </a:p>
        </p:txBody>
      </p:sp>
      <p:sp>
        <p:nvSpPr>
          <p:cNvPr id="601" name="Google Shape;601;p76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7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Your Rights (U.S. Edition)</a:t>
            </a:r>
            <a:endParaRPr sz="3600"/>
          </a:p>
        </p:txBody>
      </p:sp>
      <p:sp>
        <p:nvSpPr>
          <p:cNvPr id="607" name="Google Shape;607;p77"/>
          <p:cNvSpPr txBox="1"/>
          <p:nvPr/>
        </p:nvSpPr>
        <p:spPr>
          <a:xfrm>
            <a:off x="611250" y="1187700"/>
            <a:ext cx="7921500" cy="23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4th Amendment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right of the people to be secure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in their persons, houses, papers, and effects,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against unreasonable searches and seizures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shall not be violated, and no Warrants shall issue, but upon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probable cause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supported by Oath or affirmation, and particularly describing the place to be searched, and the persons or things to be seized.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08" name="Google Shape;608;p77"/>
          <p:cNvPicPr preferRelativeResize="0"/>
          <p:nvPr/>
        </p:nvPicPr>
        <p:blipFill rotWithShape="1">
          <a:blip r:embed="rId3">
            <a:alphaModFix/>
          </a:blip>
          <a:srcRect b="13542" l="0" r="0" t="13176"/>
          <a:stretch/>
        </p:blipFill>
        <p:spPr>
          <a:xfrm>
            <a:off x="581375" y="2917925"/>
            <a:ext cx="4743450" cy="19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300" y="2917925"/>
            <a:ext cx="2623425" cy="19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8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Your Rights (U.S. Edition)</a:t>
            </a:r>
            <a:endParaRPr/>
          </a:p>
        </p:txBody>
      </p:sp>
      <p:sp>
        <p:nvSpPr>
          <p:cNvPr id="615" name="Google Shape;615;p78"/>
          <p:cNvSpPr txBox="1"/>
          <p:nvPr/>
        </p:nvSpPr>
        <p:spPr>
          <a:xfrm>
            <a:off x="611250" y="1187700"/>
            <a:ext cx="7921500" cy="15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Miranda Rights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Miranda rights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are legal rights that police must inform a suspect of when they are in custody and about to be interrogated. These rights include the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right to remain silent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and the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right to an attorney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ensuring protection against self-incrimination.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16" name="Google Shape;61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0263" y="4040825"/>
            <a:ext cx="943476" cy="9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350" y="2927525"/>
            <a:ext cx="2604100" cy="143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n in a suit and tie is sitting at a desk in front of a wall with the words we the people written on it (Provided by Tenor)" id="618" name="Google Shape;618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4975" y="3003475"/>
            <a:ext cx="2277200" cy="12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9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Your Rights (U.S. Edition)</a:t>
            </a:r>
            <a:endParaRPr/>
          </a:p>
        </p:txBody>
      </p:sp>
      <p:sp>
        <p:nvSpPr>
          <p:cNvPr id="624" name="Google Shape;624;p79"/>
          <p:cNvSpPr txBox="1"/>
          <p:nvPr/>
        </p:nvSpPr>
        <p:spPr>
          <a:xfrm>
            <a:off x="611250" y="1187700"/>
            <a:ext cx="7921500" cy="15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5th Amendment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…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nor shall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[any person] be compelled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in any criminal case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to be a witness against himself,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nor be deprived of life, liberty, or property, without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due process of law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; nor shall private property be taken for public use, without just compensation.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25" name="Google Shape;62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188" y="2775900"/>
            <a:ext cx="3804220" cy="206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725" y="2715150"/>
            <a:ext cx="2571105" cy="218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0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Your Rights (U.S. Edition)</a:t>
            </a:r>
            <a:endParaRPr/>
          </a:p>
        </p:txBody>
      </p:sp>
      <p:sp>
        <p:nvSpPr>
          <p:cNvPr id="632" name="Google Shape;632;p80"/>
          <p:cNvSpPr txBox="1"/>
          <p:nvPr/>
        </p:nvSpPr>
        <p:spPr>
          <a:xfrm>
            <a:off x="244750" y="1379975"/>
            <a:ext cx="86184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Limits to the </a:t>
            </a: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5th Amendment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“</a:t>
            </a:r>
            <a:r>
              <a:rPr b="1"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forgone conclusion rule</a:t>
            </a: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” applies “where the existence and location of the [documents sought] are a foregone conclusion and the [defendant] adds little to nothing to the sum total of [plaintiff’s] information by conceding that he in fact has the [documents]” and, therefore, compelling production “does not touch upon constitutional rights.” (United States v. Sideman &amp; Bancroft (9th Cir. 2013) 704 F.3d 1197, 1202.)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33" name="Google Shape;63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925" y="2976800"/>
            <a:ext cx="3486150" cy="196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1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Your Rights (U.S. Edition)</a:t>
            </a:r>
            <a:endParaRPr/>
          </a:p>
        </p:txBody>
      </p:sp>
      <p:sp>
        <p:nvSpPr>
          <p:cNvPr id="639" name="Google Shape;639;p81"/>
          <p:cNvSpPr txBox="1"/>
          <p:nvPr/>
        </p:nvSpPr>
        <p:spPr>
          <a:xfrm>
            <a:off x="611250" y="1187700"/>
            <a:ext cx="7921500" cy="14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Habeas</a:t>
            </a: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Corpus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writ of habeas corpus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is a legal order that requires a person holding another in custody to bring the detainee before a court to determine if the detention is lawful. It serves as a </a:t>
            </a: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protection against unlawful imprisonment</a:t>
            </a: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40" name="Google Shape;64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400" y="2654400"/>
            <a:ext cx="3883200" cy="21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Care About Privacy?</a:t>
            </a:r>
            <a:endParaRPr/>
          </a:p>
        </p:txBody>
      </p:sp>
      <p:sp>
        <p:nvSpPr>
          <p:cNvPr id="289" name="Google Shape;289;p46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 #2</a:t>
            </a:r>
            <a:endParaRPr/>
          </a:p>
        </p:txBody>
      </p:sp>
      <p:sp>
        <p:nvSpPr>
          <p:cNvPr id="290" name="Google Shape;290;p46"/>
          <p:cNvSpPr txBox="1"/>
          <p:nvPr>
            <p:ph idx="3" type="body"/>
          </p:nvPr>
        </p:nvSpPr>
        <p:spPr>
          <a:xfrm>
            <a:off x="456400" y="1983350"/>
            <a:ext cx="37803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Even if you aren't a criminal…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Federal law enforcement agencies, colloquially known as "glowies", are not your friend.</a:t>
            </a:r>
            <a:endParaRPr/>
          </a:p>
          <a:p>
            <a:pPr indent="-30789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NSA wiretapping phones w/o warrants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FBI spying on civil rights leaders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CIA's Project MKUltra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DOD's false flag Operation Northwoods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ATF's Waco and Ruby Ridge Sieges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ATF knowingly allowing gun sales to cartel members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Feds and local police misidentifying suspects with facial recognition</a:t>
            </a:r>
            <a:endParaRPr/>
          </a:p>
        </p:txBody>
      </p:sp>
      <p:pic>
        <p:nvPicPr>
          <p:cNvPr id="291" name="Google Shape;2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525" y="2369114"/>
            <a:ext cx="3451875" cy="19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2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Your Rights (U.S. Edition)</a:t>
            </a:r>
            <a:endParaRPr/>
          </a:p>
        </p:txBody>
      </p:sp>
      <p:sp>
        <p:nvSpPr>
          <p:cNvPr id="646" name="Google Shape;646;p82"/>
          <p:cNvSpPr txBox="1"/>
          <p:nvPr/>
        </p:nvSpPr>
        <p:spPr>
          <a:xfrm>
            <a:off x="611250" y="1187700"/>
            <a:ext cx="8120100" cy="14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Entrapment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You can't be convicted of a crime that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cops enticed you into doing </a:t>
            </a:r>
            <a:r>
              <a:rPr b="1"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if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you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wouldn't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have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otherwise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done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it.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Undercover law enforcement agents encouraging criminal activity is colloquially known as </a:t>
            </a:r>
            <a:r>
              <a:rPr b="1"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fedposting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47" name="Google Shape;64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055" y="2690600"/>
            <a:ext cx="3668725" cy="20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851" y="2299501"/>
            <a:ext cx="1960001" cy="127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75" y="2442075"/>
            <a:ext cx="2242450" cy="19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8282" y="2571761"/>
            <a:ext cx="1370269" cy="13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7728" y="4029420"/>
            <a:ext cx="2183622" cy="10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3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657" name="Google Shape;657;p83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learning more </a:t>
            </a:r>
            <a:r>
              <a:rPr lang="en"/>
              <a:t>about</a:t>
            </a:r>
            <a:r>
              <a:rPr lang="en"/>
              <a:t> privacy</a:t>
            </a:r>
            <a:endParaRPr/>
          </a:p>
        </p:txBody>
      </p:sp>
      <p:sp>
        <p:nvSpPr>
          <p:cNvPr id="658" name="Google Shape;658;p83"/>
          <p:cNvSpPr txBox="1"/>
          <p:nvPr>
            <p:ph idx="3" type="body"/>
          </p:nvPr>
        </p:nvSpPr>
        <p:spPr>
          <a:xfrm>
            <a:off x="456400" y="1983350"/>
            <a:ext cx="37803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</a:pPr>
            <a:r>
              <a:rPr b="1" lang="en"/>
              <a:t>NGOs</a:t>
            </a:r>
            <a:endParaRPr/>
          </a:p>
          <a:p>
            <a:pPr indent="-314325" lvl="0" marL="457200" rtl="0" algn="l"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EFF (Electronic Frontier Foundation)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</a:pPr>
            <a:r>
              <a:rPr b="1" lang="en"/>
              <a:t>Wikis</a:t>
            </a:r>
            <a:endParaRPr/>
          </a:p>
          <a:p>
            <a:pPr indent="-314325" lvl="0" marL="457200" rtl="0" algn="l"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InstallGentoo Wiki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Various resources on Tor (e.g. Dread)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</a:pPr>
            <a:r>
              <a:rPr b="1" lang="en"/>
              <a:t>YouTubers</a:t>
            </a:r>
            <a:endParaRPr/>
          </a:p>
          <a:p>
            <a:pPr indent="-314325" lvl="0" marL="457200" rtl="0" algn="l"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Mental Outlaw</a:t>
            </a:r>
            <a:endParaRPr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/>
              <a:t>Luke Smith (inactive)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4"/>
          <p:cNvSpPr txBox="1"/>
          <p:nvPr>
            <p:ph type="title"/>
          </p:nvPr>
        </p:nvSpPr>
        <p:spPr>
          <a:xfrm>
            <a:off x="1248900" y="17773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Care About Privacy?</a:t>
            </a:r>
            <a:endParaRPr/>
          </a:p>
        </p:txBody>
      </p:sp>
      <p:sp>
        <p:nvSpPr>
          <p:cNvPr id="297" name="Google Shape;297;p47"/>
          <p:cNvSpPr txBox="1"/>
          <p:nvPr>
            <p:ph idx="1" type="subTitle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 #3</a:t>
            </a:r>
            <a:endParaRPr/>
          </a:p>
        </p:txBody>
      </p:sp>
      <p:sp>
        <p:nvSpPr>
          <p:cNvPr id="298" name="Google Shape;298;p47"/>
          <p:cNvSpPr txBox="1"/>
          <p:nvPr>
            <p:ph idx="3" type="body"/>
          </p:nvPr>
        </p:nvSpPr>
        <p:spPr>
          <a:xfrm>
            <a:off x="456400" y="1983350"/>
            <a:ext cx="3780300" cy="27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But I don't </a:t>
            </a:r>
            <a:r>
              <a:rPr b="1" lang="en"/>
              <a:t>have</a:t>
            </a:r>
            <a:r>
              <a:rPr b="1" lang="en"/>
              <a:t> anything to hide…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There are many legitimate reasons to want more privacy:</a:t>
            </a:r>
            <a:endParaRPr/>
          </a:p>
          <a:p>
            <a:pPr indent="-30789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 more creepy targeted ads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Resisting electronic discrimination or profiling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Protecting your identity from hackers and criminals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Whistleblowing</a:t>
            </a:r>
            <a:endParaRPr/>
          </a:p>
          <a:p>
            <a:pPr indent="-30789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Hiding from stalkers/abusive partners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… or purely as a lifestyle choice.</a:t>
            </a:r>
            <a:endParaRPr/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675" y="1811688"/>
            <a:ext cx="3056526" cy="305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>
            <p:ph idx="1" type="subTitle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8"/>
          <p:cNvSpPr txBox="1"/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do you start reclaiming your digital privacy?</a:t>
            </a:r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a Threat Model</a:t>
            </a:r>
            <a:endParaRPr/>
          </a:p>
        </p:txBody>
      </p:sp>
      <p:sp>
        <p:nvSpPr>
          <p:cNvPr id="311" name="Google Shape;311;p49"/>
          <p:cNvSpPr txBox="1"/>
          <p:nvPr>
            <p:ph idx="1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Roommates</a:t>
            </a:r>
            <a:endParaRPr/>
          </a:p>
        </p:txBody>
      </p:sp>
      <p:sp>
        <p:nvSpPr>
          <p:cNvPr id="312" name="Google Shape;312;p49"/>
          <p:cNvSpPr txBox="1"/>
          <p:nvPr>
            <p:ph idx="3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You don't want them to find your "homework" folder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"/>
              <a:t>Solution:</a:t>
            </a:r>
            <a:r>
              <a:rPr lang="en"/>
              <a:t> password-protect your PC, lock your door, encrypt files</a:t>
            </a:r>
            <a:endParaRPr/>
          </a:p>
        </p:txBody>
      </p:sp>
      <p:pic>
        <p:nvPicPr>
          <p:cNvPr id="313" name="Google Shape;313;p49"/>
          <p:cNvPicPr preferRelativeResize="0"/>
          <p:nvPr/>
        </p:nvPicPr>
        <p:blipFill rotWithShape="1">
          <a:blip r:embed="rId3">
            <a:alphaModFix/>
          </a:blip>
          <a:srcRect b="0" l="14982" r="14975" t="0"/>
          <a:stretch/>
        </p:blipFill>
        <p:spPr>
          <a:xfrm>
            <a:off x="336875" y="2941425"/>
            <a:ext cx="2552150" cy="204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a Threat Model</a:t>
            </a:r>
            <a:endParaRPr/>
          </a:p>
        </p:txBody>
      </p:sp>
      <p:sp>
        <p:nvSpPr>
          <p:cNvPr id="319" name="Google Shape;319;p50"/>
          <p:cNvSpPr txBox="1"/>
          <p:nvPr>
            <p:ph idx="1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and Meta</a:t>
            </a:r>
            <a:endParaRPr/>
          </a:p>
        </p:txBody>
      </p:sp>
      <p:sp>
        <p:nvSpPr>
          <p:cNvPr id="320" name="Google Shape;320;p50"/>
          <p:cNvSpPr txBox="1"/>
          <p:nvPr>
            <p:ph idx="3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rmAutofit lnSpcReduction="10000"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You don't want your web browsing activity to be tracked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"/>
              <a:t>Solution:</a:t>
            </a:r>
            <a:r>
              <a:rPr lang="en"/>
              <a:t> use open-source software, browser extensions, burner accounts</a:t>
            </a: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 rotWithShape="1">
          <a:blip r:embed="rId3">
            <a:alphaModFix/>
          </a:blip>
          <a:srcRect b="0" l="14982" r="14975" t="0"/>
          <a:stretch/>
        </p:blipFill>
        <p:spPr>
          <a:xfrm>
            <a:off x="336875" y="2941425"/>
            <a:ext cx="2552150" cy="20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0"/>
          <p:cNvSpPr txBox="1"/>
          <p:nvPr>
            <p:ph idx="4294967295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Your Roommates</a:t>
            </a:r>
            <a:endParaRPr sz="1400"/>
          </a:p>
        </p:txBody>
      </p:sp>
      <p:sp>
        <p:nvSpPr>
          <p:cNvPr id="323" name="Google Shape;323;p50"/>
          <p:cNvSpPr txBox="1"/>
          <p:nvPr>
            <p:ph idx="4294967295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You don't want them to find your "homework" folder</a:t>
            </a:r>
            <a:endParaRPr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Solution:</a:t>
            </a:r>
            <a:r>
              <a:rPr lang="en"/>
              <a:t> password-protect your PC, lock your door, encrypt files</a:t>
            </a:r>
            <a:endParaRPr/>
          </a:p>
        </p:txBody>
      </p:sp>
      <p:pic>
        <p:nvPicPr>
          <p:cNvPr id="324" name="Google Shape;32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600" y="3187563"/>
            <a:ext cx="2768700" cy="155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/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a Threat Model</a:t>
            </a:r>
            <a:endParaRPr/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/>
          </a:blip>
          <a:srcRect b="0" l="14982" r="14975" t="0"/>
          <a:stretch/>
        </p:blipFill>
        <p:spPr>
          <a:xfrm>
            <a:off x="336875" y="2941425"/>
            <a:ext cx="2552150" cy="20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/>
          <p:nvPr>
            <p:ph idx="4294967295" type="subTitle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Your Roommates</a:t>
            </a:r>
            <a:endParaRPr sz="1400"/>
          </a:p>
        </p:txBody>
      </p:sp>
      <p:sp>
        <p:nvSpPr>
          <p:cNvPr id="332" name="Google Shape;332;p51"/>
          <p:cNvSpPr txBox="1"/>
          <p:nvPr>
            <p:ph idx="4294967295" type="body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You don't want them to find your "homework" folder</a:t>
            </a:r>
            <a:endParaRPr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Solution:</a:t>
            </a:r>
            <a:r>
              <a:rPr lang="en"/>
              <a:t> password-protect your PC, lock your door, encrypt files</a:t>
            </a:r>
            <a:endParaRPr/>
          </a:p>
        </p:txBody>
      </p:sp>
      <p:sp>
        <p:nvSpPr>
          <p:cNvPr id="333" name="Google Shape;333;p51"/>
          <p:cNvSpPr txBox="1"/>
          <p:nvPr>
            <p:ph idx="4294967295" type="subTitle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Google and Meta</a:t>
            </a:r>
            <a:endParaRPr sz="1400"/>
          </a:p>
        </p:txBody>
      </p:sp>
      <p:sp>
        <p:nvSpPr>
          <p:cNvPr id="334" name="Google Shape;334;p51"/>
          <p:cNvSpPr txBox="1"/>
          <p:nvPr>
            <p:ph idx="4294967295" type="body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You don't want your web browsing activity to be tracked</a:t>
            </a:r>
            <a:endParaRPr/>
          </a:p>
          <a:p>
            <a:pPr indent="-2950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Solution:</a:t>
            </a:r>
            <a:r>
              <a:rPr lang="en"/>
              <a:t> use open-source software, browser extensions, burner accounts</a:t>
            </a:r>
            <a:endParaRPr/>
          </a:p>
        </p:txBody>
      </p:sp>
      <p:pic>
        <p:nvPicPr>
          <p:cNvPr id="335" name="Google Shape;33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600" y="3187563"/>
            <a:ext cx="2768700" cy="15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1"/>
          <p:cNvSpPr txBox="1"/>
          <p:nvPr>
            <p:ph idx="1" type="subTitle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CIA</a:t>
            </a:r>
            <a:endParaRPr/>
          </a:p>
        </p:txBody>
      </p:sp>
      <p:pic>
        <p:nvPicPr>
          <p:cNvPr id="337" name="Google Shape;33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1225" y="2941425"/>
            <a:ext cx="2039645" cy="204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1"/>
          <p:cNvSpPr txBox="1"/>
          <p:nvPr/>
        </p:nvSpPr>
        <p:spPr>
          <a:xfrm>
            <a:off x="6031050" y="177577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You want to be invisible to the government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ubik"/>
              <a:buChar char="●"/>
            </a:pPr>
            <a:r>
              <a:rPr b="1"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Solution: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encrypt everything</a:t>
            </a:r>
            <a:r>
              <a:rPr lang="en" sz="10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, browse Tor, run Tails/Qubes, leave no trace, don't even carry a phone</a:t>
            </a:r>
            <a:endParaRPr sz="10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39" name="Google Shape;339;p51"/>
          <p:cNvSpPr txBox="1"/>
          <p:nvPr/>
        </p:nvSpPr>
        <p:spPr>
          <a:xfrm>
            <a:off x="2281000" y="4460900"/>
            <a:ext cx="45459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There's a tradeoff between convenience and anonymity, but it's easy to get started!</a:t>
            </a:r>
            <a:endParaRPr b="1" sz="1350">
              <a:solidFill>
                <a:schemeClr val="dk1"/>
              </a:solidFill>
              <a:highlight>
                <a:schemeClr val="lt2"/>
              </a:highlight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yllabus / Course Overview #1">
  <a:themeElements>
    <a:clrScheme name="Simple Light">
      <a:dk1>
        <a:srgbClr val="03045E"/>
      </a:dk1>
      <a:lt1>
        <a:srgbClr val="CAF0F8"/>
      </a:lt1>
      <a:dk2>
        <a:srgbClr val="00508A"/>
      </a:dk2>
      <a:lt2>
        <a:srgbClr val="FFFFFF"/>
      </a:lt2>
      <a:accent1>
        <a:srgbClr val="86FFFF"/>
      </a:accent1>
      <a:accent2>
        <a:srgbClr val="90E0EF"/>
      </a:accent2>
      <a:accent3>
        <a:srgbClr val="0077B6"/>
      </a:accent3>
      <a:accent4>
        <a:srgbClr val="0096C7"/>
      </a:accent4>
      <a:accent5>
        <a:srgbClr val="00B4D8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