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37.xml" ContentType="application/vnd.openxmlformats-officedocument.presentationml.slide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5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4.jpeg" ContentType="image/jpeg"/>
  <Override PartName="/ppt/media/image50.png" ContentType="image/png"/>
  <Override PartName="/ppt/media/image46.png" ContentType="image/png"/>
  <Override PartName="/ppt/media/image45.png" ContentType="image/png"/>
  <Override PartName="/ppt/media/image37.png" ContentType="image/png"/>
  <Override PartName="/ppt/media/image5.png" ContentType="image/png"/>
  <Override PartName="/ppt/media/image14.png" ContentType="image/png"/>
  <Override PartName="/ppt/media/image40.png" ContentType="image/png"/>
  <Override PartName="/ppt/media/image48.png" ContentType="image/png"/>
  <Override PartName="/ppt/media/image18.png" ContentType="image/png"/>
  <Override PartName="/ppt/media/image60.png" ContentType="image/png"/>
  <Override PartName="/ppt/media/image20.png" ContentType="image/png"/>
  <Override PartName="/ppt/media/image57.png" ContentType="image/png"/>
  <Override PartName="/ppt/media/image19.png" ContentType="image/png"/>
  <Override PartName="/ppt/media/image61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69.png" ContentType="image/png"/>
  <Override PartName="/ppt/media/image32.png" ContentType="image/png"/>
  <Override PartName="/ppt/media/image68.png" ContentType="image/png"/>
  <Override PartName="/ppt/media/image31.png" ContentType="image/png"/>
  <Override PartName="/ppt/media/image67.png" ContentType="image/png"/>
  <Override PartName="/ppt/media/image30.png" ContentType="image/png"/>
  <Override PartName="/ppt/media/image66.png" ContentType="image/png"/>
  <Override PartName="/ppt/media/image29.png" ContentType="image/png"/>
  <Override PartName="/ppt/media/image26.png" ContentType="image/png"/>
  <Override PartName="/ppt/media/image63.png" ContentType="image/png"/>
  <Override PartName="/ppt/media/image65.png" ContentType="image/png"/>
  <Override PartName="/ppt/media/image28.png" ContentType="image/png"/>
  <Override PartName="/ppt/media/image25.png" ContentType="image/png"/>
  <Override PartName="/ppt/media/image62.png" ContentType="image/png"/>
  <Override PartName="/ppt/media/image64.png" ContentType="image/png"/>
  <Override PartName="/ppt/media/image27.png" ContentType="image/png"/>
  <Override PartName="/ppt/media/image24.png" ContentType="image/png"/>
  <Override PartName="/ppt/media/image23.png" ContentType="image/png"/>
  <Override PartName="/ppt/media/image15.png" ContentType="image/png"/>
  <Override PartName="/ppt/media/image6.png" ContentType="image/png"/>
  <Override PartName="/ppt/media/image38.png" ContentType="image/png"/>
  <Override PartName="/ppt/media/image33.png" ContentType="image/png"/>
  <Override PartName="/ppt/media/image1.png" ContentType="image/png"/>
  <Override PartName="/ppt/media/image10.png" ContentType="image/png"/>
  <Override PartName="/ppt/media/image47.png" ContentType="image/png"/>
  <Override PartName="/ppt/media/image16.png" ContentType="image/png"/>
  <Override PartName="/ppt/media/image7.png" ContentType="image/png"/>
  <Override PartName="/ppt/media/image39.png" ContentType="image/png"/>
  <Override PartName="/ppt/media/image11.png" ContentType="image/png"/>
  <Override PartName="/ppt/media/image2.png" ContentType="image/png"/>
  <Override PartName="/ppt/media/image34.png" ContentType="image/png"/>
  <Override PartName="/ppt/media/image17.png" ContentType="image/png"/>
  <Override PartName="/ppt/media/image8.png" ContentType="image/png"/>
  <Override PartName="/ppt/media/image35.png" ContentType="image/png"/>
  <Override PartName="/ppt/media/image3.png" ContentType="image/png"/>
  <Override PartName="/ppt/media/image12.png" ContentType="image/png"/>
  <Override PartName="/ppt/media/image49.png" ContentType="image/png"/>
  <Override PartName="/ppt/media/image13.png" ContentType="image/png"/>
  <Override PartName="/ppt/media/image9.jpeg" ContentType="image/jpeg"/>
  <Override PartName="/ppt/media/image36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1" r:id="rId3"/>
    <p:sldMasterId id="2147483653" r:id="rId4"/>
    <p:sldMasterId id="2147483655" r:id="rId5"/>
    <p:sldMasterId id="2147483657" r:id="rId6"/>
    <p:sldMasterId id="2147483659" r:id="rId7"/>
    <p:sldMasterId id="2147483661" r:id="rId8"/>
    <p:sldMasterId id="2147483663" r:id="rId9"/>
    <p:sldMasterId id="2147483665" r:id="rId10"/>
    <p:sldMasterId id="2147483667" r:id="rId11"/>
    <p:sldMasterId id="2147483669" r:id="rId12"/>
    <p:sldMasterId id="2147483671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B0F1719-60E5-4382-AFCA-C798CD06877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D625A9B2-F8C2-4878-9026-40BADB06B77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D8AEE35D-D834-4A94-94D7-C2E9A0DF1E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2772360" y="1326600"/>
            <a:ext cx="216000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504000" y="2145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4554A20D-AA19-4BED-A4A1-CD23882EEEB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6000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2772360" y="1326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2772360" y="2145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F80B02E4-9F54-4743-BAC0-1DA17CD41A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2772360" y="1326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/>
          </p:nvPr>
        </p:nvSpPr>
        <p:spPr>
          <a:xfrm>
            <a:off x="504000" y="2145600"/>
            <a:ext cx="442656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B0CDABA-6BFA-4CD5-A838-345CD94269A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2145600"/>
            <a:ext cx="442656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F344C60-2737-4867-A1A5-56BCA2E7E9C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2772360" y="1326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504000" y="2145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2772360" y="2145600"/>
            <a:ext cx="2160000" cy="7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EDCB0EF-9491-4CF8-A8A7-EB616F8D617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646A67E-4868-43ED-BF02-9E696EC2E5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A048669-4ACE-4DEF-ACFB-A86B170F032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9BB8225-B129-4700-950E-A6C6DA5BFA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5A68DA0-32C6-493C-8661-DDA933F0967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6000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2772360" y="1326600"/>
            <a:ext cx="216000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9FA75848-62DA-4CFE-A390-234E6955DE0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1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3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4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5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6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7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8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9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1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2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5000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ftr" idx="1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6"/>
          <p:cNvSpPr>
            <a:spLocks noGrp="1"/>
          </p:cNvSpPr>
          <p:nvPr>
            <p:ph type="sldNum" idx="2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D1BFC0B8-D6EA-4E1C-93E3-AD1E0A8701B0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7"/>
          <p:cNvSpPr>
            <a:spLocks noGrp="1"/>
          </p:cNvSpPr>
          <p:nvPr>
            <p:ph type="dt" idx="3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01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02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03" name="PlaceHolder 1"/>
          <p:cNvSpPr>
            <a:spLocks noGrp="1"/>
          </p:cNvSpPr>
          <p:nvPr>
            <p:ph type="ftr" idx="28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ldNum" idx="29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90A5B83F-A5C9-47BC-A5ED-D5BDC455523C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dt" idx="30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8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07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08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ftr" idx="31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sldNum" idx="32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355618A3-1C11-4771-9B11-EAD97791C680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dt" idx="33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0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21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22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 idx="34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 idx="35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E879B691-45B0-424F-8DCF-DD2BF629FD7A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 type="dt" idx="36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2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5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6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5000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5000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4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5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A66C771F-F15F-4551-9426-41C55F15F97F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dt" idx="6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2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27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28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ftr" idx="7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sldNum" idx="8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7D49FE28-6B0C-458F-981A-A23A35FC179A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8"/>
          <p:cNvSpPr>
            <a:spLocks noGrp="1"/>
          </p:cNvSpPr>
          <p:nvPr>
            <p:ph type="dt" idx="9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4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43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44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18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ftr" idx="10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9"/>
          <p:cNvSpPr>
            <a:spLocks noGrp="1"/>
          </p:cNvSpPr>
          <p:nvPr>
            <p:ph type="sldNum" idx="11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3E70A4F8-B533-4E7E-93B2-36A0554A75AF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10"/>
          <p:cNvSpPr>
            <a:spLocks noGrp="1"/>
          </p:cNvSpPr>
          <p:nvPr>
            <p:ph type="dt" idx="12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6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56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57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ftr" idx="13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14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47834CE2-C1BA-469F-A447-B000D4FD5408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dt" idx="15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8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62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63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ftr" idx="16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sldNum" idx="17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4DDF3E2F-7DAD-4160-9322-5A4EDE908AA8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dt" idx="18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0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71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72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ftr" idx="19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sldNum" idx="20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00871E50-85A8-4C9D-83E1-F4457491EE1C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dt" idx="21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81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82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 idx="22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 idx="23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69CC4E5B-0FF9-4090-A098-14E1BD701EDF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dt" idx="24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4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"/>
          <p:cNvSpPr/>
          <p:nvPr/>
        </p:nvSpPr>
        <p:spPr>
          <a:xfrm>
            <a:off x="0" y="5400000"/>
            <a:ext cx="10079280" cy="269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93" name=""/>
          <p:cNvSpPr/>
          <p:nvPr/>
        </p:nvSpPr>
        <p:spPr>
          <a:xfrm>
            <a:off x="0" y="0"/>
            <a:ext cx="10079280" cy="121428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94" name=""/>
          <p:cNvSpPr/>
          <p:nvPr/>
        </p:nvSpPr>
        <p:spPr>
          <a:xfrm>
            <a:off x="9315000" y="5175000"/>
            <a:ext cx="449280" cy="44928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ftr" idx="25"/>
          </p:nvPr>
        </p:nvSpPr>
        <p:spPr>
          <a:xfrm>
            <a:off x="3420000" y="5400000"/>
            <a:ext cx="323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sldNum" idx="26"/>
          </p:nvPr>
        </p:nvSpPr>
        <p:spPr>
          <a:xfrm>
            <a:off x="9180000" y="5175000"/>
            <a:ext cx="719280" cy="44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A53F8423-C951-42A7-91B6-A14DE9FD4AA1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dt" idx="27"/>
          </p:nvPr>
        </p:nvSpPr>
        <p:spPr>
          <a:xfrm>
            <a:off x="360000" y="5400000"/>
            <a:ext cx="2879280" cy="26928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6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hyperlink" Target="https://rahulschand.github.io/gpu_poor/" TargetMode="Externa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hyperlink" Target="http://csrankings.org/" TargetMode="External"/><Relationship Id="rId5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360000" y="2396160"/>
            <a:ext cx="9359280" cy="159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000000"/>
                </a:solidFill>
                <a:latin typeface="Source Sans Pro Black"/>
              </a:rPr>
              <a:t>A Deep Dive on Large Language Models (LLMs)</a:t>
            </a:r>
            <a:br>
              <a:rPr sz="2700"/>
            </a:br>
            <a:br>
              <a:rPr sz="2700"/>
            </a:b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59280" cy="148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000000"/>
                </a:solidFill>
                <a:latin typeface="Source Sans Pro"/>
              </a:rPr>
              <a:t>UCLA Linux Users Group</a:t>
            </a:r>
            <a:br>
              <a:rPr sz="2200"/>
            </a:br>
            <a:r>
              <a:rPr b="0" lang="en-US" sz="2200" spc="-1" strike="noStrike">
                <a:solidFill>
                  <a:srgbClr val="000000"/>
                </a:solidFill>
                <a:latin typeface="Source Sans Pro"/>
              </a:rPr>
              <a:t>Winter 2025 Week 4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 flipH="1">
            <a:off x="3657960" y="347040"/>
            <a:ext cx="2811240" cy="2624040"/>
          </a:xfrm>
          <a:prstGeom prst="rect">
            <a:avLst/>
          </a:prstGeom>
          <a:ln w="10800">
            <a:noFill/>
          </a:ln>
        </p:spPr>
      </p:pic>
      <p:sp>
        <p:nvSpPr>
          <p:cNvPr id="137" name=""/>
          <p:cNvSpPr/>
          <p:nvPr/>
        </p:nvSpPr>
        <p:spPr>
          <a:xfrm>
            <a:off x="1117800" y="2396160"/>
            <a:ext cx="1370880" cy="803520"/>
          </a:xfrm>
          <a:prstGeom prst="ellipse">
            <a:avLst/>
          </a:prstGeom>
          <a:noFill/>
          <a:ln w="91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30320" rIns="130320" tIns="85320" bIns="8532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0000"/>
              </a:solidFill>
              <a:latin typeface="Source Sans Pro"/>
              <a:ea typeface="DejaVu Sans"/>
            </a:endParaRPr>
          </a:p>
        </p:txBody>
      </p:sp>
      <p:sp>
        <p:nvSpPr>
          <p:cNvPr id="138" name=""/>
          <p:cNvSpPr/>
          <p:nvPr/>
        </p:nvSpPr>
        <p:spPr>
          <a:xfrm flipH="1">
            <a:off x="2296800" y="1710360"/>
            <a:ext cx="1697400" cy="685800"/>
          </a:xfrm>
          <a:prstGeom prst="line">
            <a:avLst/>
          </a:prstGeom>
          <a:ln w="91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30320" rIns="130320" tIns="85320" bIns="8532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Source Sans Pro"/>
              <a:ea typeface="DejaVu Sans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6579360" y="685800"/>
            <a:ext cx="3499920" cy="1953720"/>
          </a:xfrm>
          <a:prstGeom prst="rect">
            <a:avLst/>
          </a:prstGeom>
          <a:ln w="10800">
            <a:noFill/>
          </a:ln>
        </p:spPr>
      </p:pic>
      <p:pic>
        <p:nvPicPr>
          <p:cNvPr id="140" name="" descr=""/>
          <p:cNvPicPr/>
          <p:nvPr/>
        </p:nvPicPr>
        <p:blipFill>
          <a:blip r:embed="rId3"/>
          <a:stretch/>
        </p:blipFill>
        <p:spPr>
          <a:xfrm>
            <a:off x="1280880" y="4343760"/>
            <a:ext cx="1004760" cy="685080"/>
          </a:xfrm>
          <a:prstGeom prst="rect">
            <a:avLst/>
          </a:prstGeom>
          <a:ln w="108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Sizes of Language Models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6166440" y="3429000"/>
            <a:ext cx="3891600" cy="914040"/>
          </a:xfrm>
          <a:prstGeom prst="rect">
            <a:avLst/>
          </a:prstGeom>
          <a:ln w="0">
            <a:noFill/>
          </a:ln>
        </p:spPr>
      </p:pic>
      <p:sp>
        <p:nvSpPr>
          <p:cNvPr id="192" name=""/>
          <p:cNvSpPr/>
          <p:nvPr/>
        </p:nvSpPr>
        <p:spPr>
          <a:xfrm>
            <a:off x="6978600" y="4473000"/>
            <a:ext cx="223704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</a:rPr>
              <a:t>From </a:t>
            </a:r>
            <a:r>
              <a:rPr b="0" lang="en-US" sz="800" spc="-1" strike="noStrike" u="sng">
                <a:solidFill>
                  <a:srgbClr val="0000ee"/>
                </a:solidFill>
                <a:uFillTx/>
                <a:latin typeface="Arial"/>
                <a:hlinkClick r:id="rId2"/>
              </a:rPr>
              <a:t>https://rahulschand.github.io/gpu_poor/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"/>
          <p:cNvSpPr/>
          <p:nvPr/>
        </p:nvSpPr>
        <p:spPr>
          <a:xfrm>
            <a:off x="360360" y="1449360"/>
            <a:ext cx="5354280" cy="377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AI models generally run on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NVIDIA GPUs</a:t>
            </a: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 through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CUDA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8B</a:t>
            </a: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,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70B</a:t>
            </a: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, etc. is the size of the model, by # of parameters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The amount of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VRAM </a:t>
            </a: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you have will be your biggest obstacle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Gets very expensive very fast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It’s ok, there are ways to cope with your GPU poverty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3"/>
          <a:stretch/>
        </p:blipFill>
        <p:spPr>
          <a:xfrm>
            <a:off x="5994000" y="1600200"/>
            <a:ext cx="3835440" cy="1599840"/>
          </a:xfrm>
          <a:prstGeom prst="rect">
            <a:avLst/>
          </a:prstGeom>
          <a:ln w="0">
            <a:noFill/>
          </a:ln>
        </p:spPr>
      </p:pic>
      <p:sp>
        <p:nvSpPr>
          <p:cNvPr id="195" name=""/>
          <p:cNvSpPr/>
          <p:nvPr/>
        </p:nvSpPr>
        <p:spPr>
          <a:xfrm>
            <a:off x="6028200" y="2091240"/>
            <a:ext cx="3713760" cy="354600"/>
          </a:xfrm>
          <a:prstGeom prst="rect">
            <a:avLst/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7360" rIns="117360" tIns="72360" bIns="7236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4"/>
          <a:stretch/>
        </p:blipFill>
        <p:spPr>
          <a:xfrm>
            <a:off x="685800" y="3506400"/>
            <a:ext cx="4571640" cy="171504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5"/>
          <a:stretch/>
        </p:blipFill>
        <p:spPr>
          <a:xfrm>
            <a:off x="5029200" y="3657600"/>
            <a:ext cx="1216440" cy="9140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33E2D3C-B5F6-4FE0-86F1-19F6A7C9232B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Advanced LLM Development Techniques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535464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999"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Mixture-of-Experts (Ensemble Learning)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Checkpoint Merges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Distill: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Smaller model learns from bigger model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864000" indent="0">
              <a:lnSpc>
                <a:spcPct val="100000"/>
              </a:lnSpc>
              <a:spcBef>
                <a:spcPts val="1134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Abliteration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Technique for removing built-in model </a:t>
            </a: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alignment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(a.k.a. censorship)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6566400" y="1444320"/>
            <a:ext cx="2514240" cy="384120"/>
          </a:xfrm>
          <a:prstGeom prst="rect">
            <a:avLst/>
          </a:prstGeom>
          <a:ln w="0">
            <a:noFill/>
          </a:ln>
        </p:spPr>
      </p:pic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6566400" y="3513600"/>
            <a:ext cx="2742840" cy="37944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5756760" y="1985040"/>
            <a:ext cx="4106880" cy="1035000"/>
          </a:xfrm>
          <a:prstGeom prst="rect">
            <a:avLst/>
          </a:prstGeom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4"/>
          <a:stretch/>
        </p:blipFill>
        <p:spPr>
          <a:xfrm>
            <a:off x="6301800" y="4271400"/>
            <a:ext cx="2993400" cy="874800"/>
          </a:xfrm>
          <a:prstGeom prst="rect">
            <a:avLst/>
          </a:prstGeom>
          <a:ln w="10800">
            <a:noFill/>
          </a:ln>
        </p:spPr>
      </p:pic>
      <p:sp>
        <p:nvSpPr>
          <p:cNvPr id="204" name=""/>
          <p:cNvSpPr/>
          <p:nvPr/>
        </p:nvSpPr>
        <p:spPr>
          <a:xfrm>
            <a:off x="5852160" y="3020400"/>
            <a:ext cx="393444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540" spc="-1" strike="noStrike">
                <a:solidFill>
                  <a:srgbClr val="000000"/>
                </a:solidFill>
                <a:latin typeface="Arial"/>
              </a:rPr>
              <a:t>From </a:t>
            </a:r>
            <a:r>
              <a:rPr b="0" i="1" lang="en-US" sz="540" spc="-1" strike="noStrike">
                <a:solidFill>
                  <a:srgbClr val="000000"/>
                </a:solidFill>
                <a:latin typeface="Arial"/>
              </a:rPr>
              <a:t>“Model Merging in LLMs, MLLMs, and Beyond: Methods, Theories, Applications and Opportunities”</a:t>
            </a:r>
            <a:r>
              <a:rPr b="0" lang="en-US" sz="540" spc="-1" strike="noStrike">
                <a:solidFill>
                  <a:srgbClr val="000000"/>
                </a:solidFill>
                <a:latin typeface="Arial"/>
              </a:rPr>
              <a:t> (Yang et al. 2024)</a:t>
            </a:r>
            <a:endParaRPr b="0" lang="en-US" sz="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"/>
          <p:cNvSpPr/>
          <p:nvPr/>
        </p:nvSpPr>
        <p:spPr>
          <a:xfrm>
            <a:off x="5808600" y="5113800"/>
            <a:ext cx="393444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600" spc="-1" strike="noStrike">
                <a:solidFill>
                  <a:srgbClr val="000000"/>
                </a:solidFill>
                <a:latin typeface="Source Sans Pro"/>
              </a:rPr>
              <a:t>From “</a:t>
            </a:r>
            <a:r>
              <a:rPr b="0" i="1" lang="en-US" sz="600" spc="-1" strike="noStrike">
                <a:solidFill>
                  <a:srgbClr val="000000"/>
                </a:solidFill>
                <a:latin typeface="Source Sans Pro"/>
              </a:rPr>
              <a:t>Refusal in LLMs is an Affine Function” </a:t>
            </a:r>
            <a:r>
              <a:rPr b="0" lang="en-US" sz="600" spc="-1" strike="noStrike">
                <a:solidFill>
                  <a:srgbClr val="000000"/>
                </a:solidFill>
                <a:latin typeface="Source Sans Pro"/>
              </a:rPr>
              <a:t>(Marshall, Scherlis, Belrose 2024)</a:t>
            </a:r>
            <a:endParaRPr b="0" lang="en-US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E13A383-C590-40AA-AFEF-CB84646361A2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Quantization and GGML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"/>
          <p:cNvSpPr/>
          <p:nvPr/>
        </p:nvSpPr>
        <p:spPr>
          <a:xfrm>
            <a:off x="360360" y="1485360"/>
            <a:ext cx="6040080" cy="377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Quantization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reduces floating-point precision to lower the VRAM requirement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Q4_K_M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(or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bnb 4-bit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) is a good balance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In some cases, going as low as 1-bit is feasible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One of the LUG officers’ research is in this area!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34"/>
              </a:spcBef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LLMs can run on CPU at a slower speed through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GGML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Uses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GGUF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format instead of traditional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safetensors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6388200" y="1371600"/>
            <a:ext cx="3428640" cy="19180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BF11903-B601-44E6-9BE8-6BAE47CA5259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Case Study: Cydonia-22B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"/>
          <p:cNvSpPr/>
          <p:nvPr/>
        </p:nvSpPr>
        <p:spPr>
          <a:xfrm>
            <a:off x="360360" y="1485360"/>
            <a:ext cx="3754080" cy="377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We use all sorts of tricks to run Literally 1984 Bot’s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22B</a:t>
            </a: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 model on our aging hardware!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We have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8 GB of VRAM</a:t>
            </a: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 and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128 GB of CPU RAM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The model is nominally </a:t>
            </a: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42 GB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Max. GPU utilization + Q2_K (2-bit) quantization + GGML + no_offload_kqv gets us there!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300" spc="-1" strike="noStrike">
                <a:solidFill>
                  <a:srgbClr val="2c3e50"/>
                </a:solidFill>
                <a:latin typeface="Source Sans Pro Semibold"/>
              </a:rPr>
              <a:t>text-generation-webui </a:t>
            </a:r>
            <a:r>
              <a:rPr b="0" lang="en-US" sz="1300" spc="-1" strike="noStrike">
                <a:solidFill>
                  <a:srgbClr val="2c3e50"/>
                </a:solidFill>
                <a:latin typeface="Source Sans Pro Semibold"/>
              </a:rPr>
              <a:t>gives us fine-grained control over these settings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1"/>
          <a:srcRect l="0" t="9522" r="0" b="0"/>
          <a:stretch/>
        </p:blipFill>
        <p:spPr>
          <a:xfrm>
            <a:off x="4572000" y="1143000"/>
            <a:ext cx="5303520" cy="43430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FA08158-0F1F-439D-93CE-F3097D0F0DBA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Ancillary Concepts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3200400" y="2514600"/>
            <a:ext cx="3885840" cy="22053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6237E6B-869D-497F-B0D1-D713B7798959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Tokenizers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7543800" y="2057400"/>
            <a:ext cx="1485360" cy="1485360"/>
          </a:xfrm>
          <a:prstGeom prst="rect">
            <a:avLst/>
          </a:prstGeom>
          <a:ln w="0">
            <a:noFill/>
          </a:ln>
        </p:spPr>
      </p:pic>
      <p:pic>
        <p:nvPicPr>
          <p:cNvPr id="216" name="" descr=""/>
          <p:cNvPicPr/>
          <p:nvPr/>
        </p:nvPicPr>
        <p:blipFill>
          <a:blip r:embed="rId2"/>
          <a:stretch/>
        </p:blipFill>
        <p:spPr>
          <a:xfrm>
            <a:off x="685800" y="1344600"/>
            <a:ext cx="6171840" cy="3912840"/>
          </a:xfrm>
          <a:prstGeom prst="rect">
            <a:avLst/>
          </a:prstGeom>
          <a:ln w="0">
            <a:noFill/>
          </a:ln>
        </p:spPr>
      </p:pic>
      <p:sp>
        <p:nvSpPr>
          <p:cNvPr id="217" name=""/>
          <p:cNvSpPr/>
          <p:nvPr/>
        </p:nvSpPr>
        <p:spPr>
          <a:xfrm>
            <a:off x="8229600" y="3429000"/>
            <a:ext cx="1142640" cy="6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???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"/>
          <p:cNvSpPr/>
          <p:nvPr/>
        </p:nvSpPr>
        <p:spPr>
          <a:xfrm flipH="1" flipV="1">
            <a:off x="1407600" y="1515600"/>
            <a:ext cx="6208200" cy="1299600"/>
          </a:xfrm>
          <a:prstGeom prst="line">
            <a:avLst/>
          </a:prstGeom>
          <a:ln w="91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35720" rIns="135720" tIns="90720" bIns="9072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5B5A9B7-C7E2-46F3-98F3-1DFD982B7E95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Prompt Formats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ChatML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Llama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Mistral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Alpaca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and more...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4800600" y="3886200"/>
            <a:ext cx="3908880" cy="1142640"/>
          </a:xfrm>
          <a:prstGeom prst="rect">
            <a:avLst/>
          </a:prstGeom>
          <a:ln w="0">
            <a:noFill/>
          </a:ln>
        </p:spPr>
      </p:pic>
      <p:pic>
        <p:nvPicPr>
          <p:cNvPr id="222" name="" descr=""/>
          <p:cNvPicPr/>
          <p:nvPr/>
        </p:nvPicPr>
        <p:blipFill>
          <a:blip r:embed="rId2"/>
          <a:srcRect l="0" t="0" r="0" b="21838"/>
          <a:stretch/>
        </p:blipFill>
        <p:spPr>
          <a:xfrm>
            <a:off x="6037560" y="1371600"/>
            <a:ext cx="3106080" cy="2285280"/>
          </a:xfrm>
          <a:prstGeom prst="rect">
            <a:avLst/>
          </a:prstGeom>
          <a:ln w="0">
            <a:noFill/>
          </a:ln>
        </p:spPr>
      </p:pic>
      <p:pic>
        <p:nvPicPr>
          <p:cNvPr id="223" name="" descr=""/>
          <p:cNvPicPr/>
          <p:nvPr/>
        </p:nvPicPr>
        <p:blipFill>
          <a:blip r:embed="rId3"/>
          <a:stretch/>
        </p:blipFill>
        <p:spPr>
          <a:xfrm>
            <a:off x="920160" y="4217040"/>
            <a:ext cx="3194280" cy="583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D4DA14E-F6AE-43A6-AE9E-BFFC091603F3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Prompt Engineering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Instructing the LLM to do your bidding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Zero-Shot / One-Shot / Few-Shot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Chain-of-Thought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Self-Talk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Gaslighting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Jailbreaking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4783320" y="1371600"/>
            <a:ext cx="2074320" cy="3556440"/>
          </a:xfrm>
          <a:prstGeom prst="rect">
            <a:avLst/>
          </a:prstGeom>
          <a:ln w="0"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7369560" y="3925080"/>
            <a:ext cx="2002680" cy="1103760"/>
          </a:xfrm>
          <a:prstGeom prst="rect">
            <a:avLst/>
          </a:prstGeom>
          <a:ln w="0">
            <a:noFill/>
          </a:ln>
        </p:spPr>
      </p:pic>
      <p:pic>
        <p:nvPicPr>
          <p:cNvPr id="228" name="" descr=""/>
          <p:cNvPicPr/>
          <p:nvPr/>
        </p:nvPicPr>
        <p:blipFill>
          <a:blip r:embed="rId3"/>
          <a:stretch/>
        </p:blipFill>
        <p:spPr>
          <a:xfrm>
            <a:off x="7156080" y="1264320"/>
            <a:ext cx="2444760" cy="2621520"/>
          </a:xfrm>
          <a:prstGeom prst="rect">
            <a:avLst/>
          </a:prstGeom>
          <a:ln w="0">
            <a:noFill/>
          </a:ln>
        </p:spPr>
      </p:pic>
      <p:pic>
        <p:nvPicPr>
          <p:cNvPr id="229" name="" descr=""/>
          <p:cNvPicPr/>
          <p:nvPr/>
        </p:nvPicPr>
        <p:blipFill>
          <a:blip r:embed="rId4"/>
          <a:stretch/>
        </p:blipFill>
        <p:spPr>
          <a:xfrm>
            <a:off x="622800" y="3657600"/>
            <a:ext cx="3948840" cy="11455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8D8385C-4753-4977-937A-F0384B613E91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Generation Settings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512604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LLMs are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probabilistic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, because in text, many outputs are possible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Sampling parameters determine how tokens are chosen when generating text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Temperature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Top_p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Top_k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Repetition_penalty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6178680" y="1371600"/>
            <a:ext cx="2736360" cy="35121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C3A85D6-E854-4D9F-B8C5-03794547BD3B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Running LLMs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F1202E1-6C1E-4A4A-8422-A3BDCC364402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Prior Assumptions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512604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Have </a:t>
            </a: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used LLMs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before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Curious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 about a quickly-evolving field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Familiar with </a:t>
            </a: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Linux terminal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You know </a:t>
            </a: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Python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ML knowledge not necessary, I will explain high-level concepts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6172560" y="457200"/>
            <a:ext cx="2743920" cy="1714680"/>
          </a:xfrm>
          <a:prstGeom prst="rect">
            <a:avLst/>
          </a:prstGeom>
          <a:ln w="10800">
            <a:noFill/>
          </a:ln>
        </p:spPr>
      </p:pic>
      <p:pic>
        <p:nvPicPr>
          <p:cNvPr id="144" name="" descr=""/>
          <p:cNvPicPr/>
          <p:nvPr/>
        </p:nvPicPr>
        <p:blipFill>
          <a:blip r:embed="rId2"/>
          <a:stretch/>
        </p:blipFill>
        <p:spPr>
          <a:xfrm>
            <a:off x="7673400" y="1941120"/>
            <a:ext cx="2406240" cy="1806480"/>
          </a:xfrm>
          <a:prstGeom prst="rect">
            <a:avLst/>
          </a:prstGeom>
          <a:ln w="10800">
            <a:noFill/>
          </a:ln>
        </p:spPr>
      </p:pic>
      <p:pic>
        <p:nvPicPr>
          <p:cNvPr id="145" name="" descr=""/>
          <p:cNvPicPr/>
          <p:nvPr/>
        </p:nvPicPr>
        <p:blipFill>
          <a:blip r:embed="rId3"/>
          <a:stretch/>
        </p:blipFill>
        <p:spPr>
          <a:xfrm>
            <a:off x="7322760" y="3493800"/>
            <a:ext cx="2506680" cy="1555920"/>
          </a:xfrm>
          <a:prstGeom prst="rect">
            <a:avLst/>
          </a:prstGeom>
          <a:ln w="10800">
            <a:noFill/>
          </a:ln>
        </p:spPr>
      </p:pic>
      <p:pic>
        <p:nvPicPr>
          <p:cNvPr id="146" name="" descr=""/>
          <p:cNvPicPr/>
          <p:nvPr/>
        </p:nvPicPr>
        <p:blipFill>
          <a:blip r:embed="rId4"/>
          <a:srcRect l="21765" t="0" r="0" b="0"/>
          <a:stretch/>
        </p:blipFill>
        <p:spPr>
          <a:xfrm>
            <a:off x="5715360" y="2514600"/>
            <a:ext cx="1828080" cy="1314360"/>
          </a:xfrm>
          <a:prstGeom prst="rect">
            <a:avLst/>
          </a:prstGeom>
          <a:ln w="10800">
            <a:noFill/>
          </a:ln>
        </p:spPr>
      </p:pic>
      <p:sp>
        <p:nvSpPr>
          <p:cNvPr id="147" name=""/>
          <p:cNvSpPr/>
          <p:nvPr/>
        </p:nvSpPr>
        <p:spPr>
          <a:xfrm>
            <a:off x="7889400" y="3200400"/>
            <a:ext cx="1482840" cy="2220120"/>
          </a:xfrm>
          <a:prstGeom prst="rect">
            <a:avLst/>
          </a:prstGeom>
          <a:noFill/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4410" spc="-1" strike="noStrike">
                <a:solidFill>
                  <a:srgbClr val="ff0000"/>
                </a:solidFill>
                <a:latin typeface="Source Sans Pro"/>
                <a:ea typeface="DejaVu Sans"/>
              </a:rPr>
              <a:t>X</a:t>
            </a:r>
            <a:endParaRPr b="0" lang="en-US" sz="144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"/>
          <p:cNvSpPr/>
          <p:nvPr/>
        </p:nvSpPr>
        <p:spPr>
          <a:xfrm>
            <a:off x="457200" y="4343400"/>
            <a:ext cx="5257440" cy="79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Aft>
                <a:spcPts val="1057"/>
              </a:spcAft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LMMS knowledge optional...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5"/>
          <a:stretch/>
        </p:blipFill>
        <p:spPr>
          <a:xfrm>
            <a:off x="5609160" y="2743200"/>
            <a:ext cx="4470120" cy="251388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767C945-8269-4850-8806-9F4C84A73381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Running LLMs in the Cloud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Limited options, but economical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Serverless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HuggingFace Inference API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OpenAI API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OpenRouter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Traditional cloud computing providers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(GCP, AWS, ...)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LUG’s resources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2x NVIDIA RTX 2080 Ti (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11 GB/ea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1x Tenstorrent Grayskull AI accelerator (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8 GB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) (WIP)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1x NVIDIA Quadro P4000 (used by Literally 1984 Bot)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  <a:ea typeface="Noto Sans CJK SC"/>
              </a:rPr>
              <a:t>We’re looking for members to use it!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4530417-0DBA-47F1-B1C0-14D4E9DB72F6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Running LLMs Locally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696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Software (User-friendly)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Ollama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SillyTavern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LMStudio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FastChat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text-generation-webui / Gradio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Software (APIs)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vLLM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Transformers (Python)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SGLang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Some of the above options have APIs too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696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Hardware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NVIDIA (CUDA) usually recommended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However, Apple Silicon (MLX) and AMD (ROCm) work too!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Cost-Benefit Analysis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Costly for big endeavors, but you probably already have a GPU to get started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Gives you the most freedom for experimentation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Protip: Check out </a:t>
            </a: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r/LocalLLaMA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E82521C-3B1B-4862-8FCF-867BE5CBC9B8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I could go on and on...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rcRect l="0" t="0" r="65953" b="41429"/>
          <a:stretch/>
        </p:blipFill>
        <p:spPr>
          <a:xfrm>
            <a:off x="3427560" y="3429000"/>
            <a:ext cx="3430080" cy="610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DEA0C5A-8B60-4784-BAD7-FC6C1115E42E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Integrating LLMs into Your Software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3429000" y="2286000"/>
            <a:ext cx="3292920" cy="2842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75F8FCC-041E-4D66-8634-3D76C886FB21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Software Development for LLMs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Langchain!!!!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Guidance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D4C65D5-F14D-422D-B53E-D62455E10E2E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Advanced Techniques:</a:t>
            </a:r>
            <a:br>
              <a:rPr sz="3200"/>
            </a:b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Training Adapters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1884960" y="2743200"/>
            <a:ext cx="2457720" cy="2161080"/>
          </a:xfrm>
          <a:prstGeom prst="rect">
            <a:avLst/>
          </a:prstGeom>
          <a:ln w="10800">
            <a:noFill/>
          </a:ln>
        </p:spPr>
      </p:pic>
      <p:pic>
        <p:nvPicPr>
          <p:cNvPr id="247" name="" descr=""/>
          <p:cNvPicPr/>
          <p:nvPr/>
        </p:nvPicPr>
        <p:blipFill>
          <a:blip r:embed="rId2"/>
          <a:stretch/>
        </p:blipFill>
        <p:spPr>
          <a:xfrm>
            <a:off x="5600520" y="2400120"/>
            <a:ext cx="2856960" cy="2856960"/>
          </a:xfrm>
          <a:prstGeom prst="rect">
            <a:avLst/>
          </a:prstGeom>
          <a:ln w="10800">
            <a:noFill/>
          </a:ln>
        </p:spPr>
      </p:pic>
      <p:sp>
        <p:nvSpPr>
          <p:cNvPr id="248" name=""/>
          <p:cNvSpPr/>
          <p:nvPr/>
        </p:nvSpPr>
        <p:spPr>
          <a:xfrm>
            <a:off x="5600520" y="2400120"/>
            <a:ext cx="2971080" cy="3134880"/>
          </a:xfrm>
          <a:prstGeom prst="rect">
            <a:avLst/>
          </a:prstGeom>
          <a:noFill/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590" spc="-1" strike="noStrike">
                <a:solidFill>
                  <a:srgbClr val="ff0000"/>
                </a:solidFill>
                <a:latin typeface="Source Sans Pro"/>
                <a:ea typeface="DejaVu Sans"/>
              </a:rPr>
              <a:t>X</a:t>
            </a:r>
            <a:endParaRPr b="0" lang="en-US" sz="20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>
            <a:off x="1600200" y="1868400"/>
            <a:ext cx="3199680" cy="4100760"/>
          </a:xfrm>
          <a:prstGeom prst="rect">
            <a:avLst/>
          </a:prstGeom>
          <a:noFill/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7129" spc="-1" strike="noStrike">
                <a:solidFill>
                  <a:srgbClr val="00a933"/>
                </a:solidFill>
                <a:latin typeface="Source Sans Pro"/>
                <a:ea typeface="DejaVu Sans"/>
              </a:rPr>
              <a:t>✓</a:t>
            </a:r>
            <a:endParaRPr b="0" lang="en-US" sz="271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"/>
          <p:cNvSpPr/>
          <p:nvPr/>
        </p:nvSpPr>
        <p:spPr>
          <a:xfrm>
            <a:off x="1143000" y="4728600"/>
            <a:ext cx="3885480" cy="685080"/>
          </a:xfrm>
          <a:prstGeom prst="rect">
            <a:avLst/>
          </a:prstGeom>
          <a:noFill/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600" spc="-1" strike="noStrike">
                <a:solidFill>
                  <a:srgbClr val="000000"/>
                </a:solidFill>
                <a:latin typeface="Source Sans Pro"/>
                <a:ea typeface="DejaVu Sans"/>
              </a:rPr>
              <a:t>From </a:t>
            </a:r>
            <a:r>
              <a:rPr b="0" i="1" lang="en-US" sz="600" spc="-1" strike="noStrike">
                <a:solidFill>
                  <a:srgbClr val="000000"/>
                </a:solidFill>
                <a:latin typeface="Source Sans Pro"/>
                <a:ea typeface="DejaVu Sans"/>
              </a:rPr>
              <a:t>“LoRA: Low-Rank Adaptation of Large Language Models”</a:t>
            </a:r>
            <a:r>
              <a:rPr b="0" lang="en-US" sz="600" spc="-1" strike="noStrike">
                <a:solidFill>
                  <a:srgbClr val="000000"/>
                </a:solidFill>
                <a:latin typeface="Source Sans Pro"/>
                <a:ea typeface="DejaVu Sans"/>
              </a:rPr>
              <a:t> (Hu et al. 2021)</a:t>
            </a:r>
            <a:endParaRPr b="0" lang="en-US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E6A849B-A478-46F0-B882-5E9858B9BB31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Low-Rank Adapters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LoRA: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Low-Rank Adapter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QLoRA: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Quantized Low-Rank Adapter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Both are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parameter-efficient fine-tuning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techniques for training a model on your own text corpus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/>
          <p:nvPr/>
        </p:nvSpPr>
        <p:spPr>
          <a:xfrm>
            <a:off x="5600880" y="2596680"/>
            <a:ext cx="2971080" cy="2742480"/>
          </a:xfrm>
          <a:prstGeom prst="rect">
            <a:avLst/>
          </a:prstGeom>
          <a:noFill/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0000"/>
                </a:solidFill>
                <a:latin typeface="Source Sans Pro"/>
                <a:ea typeface="DejaVu Sans"/>
              </a:rPr>
              <a:t>Include a pic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1895F97-B4E6-47FA-811C-4639B166A5C3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Libraries for Training Adapters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457200" y="1828800"/>
            <a:ext cx="3831840" cy="644400"/>
          </a:xfrm>
          <a:prstGeom prst="rect">
            <a:avLst/>
          </a:prstGeom>
          <a:ln w="10800">
            <a:noFill/>
          </a:ln>
        </p:spPr>
      </p:pic>
      <p:pic>
        <p:nvPicPr>
          <p:cNvPr id="256" name="" descr=""/>
          <p:cNvPicPr/>
          <p:nvPr/>
        </p:nvPicPr>
        <p:blipFill>
          <a:blip r:embed="rId2"/>
          <a:srcRect l="34795" t="11700" r="33247" b="72145"/>
          <a:stretch/>
        </p:blipFill>
        <p:spPr>
          <a:xfrm>
            <a:off x="4572000" y="2479680"/>
            <a:ext cx="4571280" cy="1405800"/>
          </a:xfrm>
          <a:prstGeom prst="rect">
            <a:avLst/>
          </a:prstGeom>
          <a:ln w="10800">
            <a:noFill/>
          </a:ln>
        </p:spPr>
      </p:pic>
      <p:pic>
        <p:nvPicPr>
          <p:cNvPr id="257" name="" descr=""/>
          <p:cNvPicPr/>
          <p:nvPr/>
        </p:nvPicPr>
        <p:blipFill>
          <a:blip r:embed="rId3"/>
          <a:stretch/>
        </p:blipFill>
        <p:spPr>
          <a:xfrm>
            <a:off x="3657600" y="4114800"/>
            <a:ext cx="6400080" cy="982080"/>
          </a:xfrm>
          <a:prstGeom prst="rect">
            <a:avLst/>
          </a:prstGeom>
          <a:ln w="108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156E5C3-A5D4-4535-BA5E-8D07E1590B25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Data Preparation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pita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E5175F4-AC7C-4322-BADD-8C52ADADEB43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Training Adapters in the Cloud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Colab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Aws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Kaggle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FC5C99C-9EA7-4AAC-81EE-7B2600B1330F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About Myself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360000" y="1143000"/>
            <a:ext cx="5582880" cy="400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888"/>
          </a:bodyPr>
          <a:p>
            <a:pPr marL="1296000" indent="0">
              <a:lnSpc>
                <a:spcPct val="100000"/>
              </a:lnSpc>
              <a:spcAft>
                <a:spcPts val="635"/>
              </a:spcAft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James 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a.k.a.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“scoliono”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Co-President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of LUG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1</a:t>
            </a:r>
            <a:r>
              <a:rPr b="0" lang="en-US" sz="1800" spc="-1" strike="noStrike" baseline="33000">
                <a:solidFill>
                  <a:srgbClr val="2c3e50"/>
                </a:solidFill>
                <a:latin typeface="Source Sans Pro Semibold"/>
              </a:rPr>
              <a:t>st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 year Master’s student in CS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Researcher at </a:t>
            </a: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Misinformation, AI and Responsible Society (MARS)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Lab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“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Degenerative AI” enthusiast since 2021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Fun fact: Wanted in seven states for tax evasion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rcRect l="15404" t="42504" r="24282" b="20534"/>
          <a:stretch/>
        </p:blipFill>
        <p:spPr>
          <a:xfrm>
            <a:off x="7282440" y="1495440"/>
            <a:ext cx="2196720" cy="1794960"/>
          </a:xfrm>
          <a:prstGeom prst="rect">
            <a:avLst/>
          </a:prstGeom>
          <a:ln w="10800">
            <a:noFill/>
          </a:ln>
        </p:spPr>
      </p:pic>
      <p:sp>
        <p:nvSpPr>
          <p:cNvPr id="153" name=""/>
          <p:cNvSpPr/>
          <p:nvPr/>
        </p:nvSpPr>
        <p:spPr>
          <a:xfrm>
            <a:off x="7000920" y="3200400"/>
            <a:ext cx="2742480" cy="456480"/>
          </a:xfrm>
          <a:prstGeom prst="rect">
            <a:avLst/>
          </a:prstGeom>
          <a:noFill/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Source Sans Pro"/>
                <a:ea typeface="DejaVu Sans"/>
              </a:rPr>
              <a:t>I took this pic at a different Mars lab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2"/>
          <a:stretch/>
        </p:blipFill>
        <p:spPr>
          <a:xfrm>
            <a:off x="2853360" y="1938960"/>
            <a:ext cx="803880" cy="803880"/>
          </a:xfrm>
          <a:prstGeom prst="rect">
            <a:avLst/>
          </a:prstGeom>
          <a:ln w="10800">
            <a:noFill/>
          </a:ln>
        </p:spPr>
      </p:pic>
      <p:pic>
        <p:nvPicPr>
          <p:cNvPr id="155" name="" descr=""/>
          <p:cNvPicPr/>
          <p:nvPr/>
        </p:nvPicPr>
        <p:blipFill>
          <a:blip r:embed="rId3"/>
          <a:stretch/>
        </p:blipFill>
        <p:spPr>
          <a:xfrm>
            <a:off x="7315200" y="3657600"/>
            <a:ext cx="2056680" cy="1156320"/>
          </a:xfrm>
          <a:prstGeom prst="rect">
            <a:avLst/>
          </a:prstGeom>
          <a:ln w="10800">
            <a:noFill/>
          </a:ln>
        </p:spPr>
      </p:pic>
      <p:sp>
        <p:nvSpPr>
          <p:cNvPr id="156" name=""/>
          <p:cNvSpPr/>
          <p:nvPr/>
        </p:nvSpPr>
        <p:spPr>
          <a:xfrm flipV="1">
            <a:off x="4872600" y="4343400"/>
            <a:ext cx="2286000" cy="30060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12320" rIns="112320" tIns="-67320" bIns="-6732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Source Sans Pro"/>
              <a:ea typeface="DejaVu Sans"/>
            </a:endParaRPr>
          </a:p>
        </p:txBody>
      </p:sp>
      <p:sp>
        <p:nvSpPr>
          <p:cNvPr id="157" name=""/>
          <p:cNvSpPr/>
          <p:nvPr/>
        </p:nvSpPr>
        <p:spPr>
          <a:xfrm>
            <a:off x="6951600" y="4800600"/>
            <a:ext cx="2742480" cy="456480"/>
          </a:xfrm>
          <a:prstGeom prst="rect">
            <a:avLst/>
          </a:prstGeom>
          <a:noFill/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Source Sans Pro"/>
                <a:ea typeface="DejaVu Sans"/>
              </a:rPr>
              <a:t>The real reason I started learning ML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1379A5-3057-497E-8AA1-58038F31C693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Advanced Techniques:</a:t>
            </a:r>
            <a:br>
              <a:rPr sz="3200"/>
            </a:b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Retrieval-Augmented Generation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2971800" y="2743200"/>
            <a:ext cx="4299480" cy="21434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2639508-F2FE-4D98-8E19-C82B211B3F94}" type="slidenum">
              <a:t>30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89E877B-075F-4BDF-BFC7-90191BE132B9}" type="slidenum">
              <a:t>31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Advanced Techniques:</a:t>
            </a:r>
            <a:br>
              <a:rPr sz="3200"/>
            </a:b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Tool Calling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2286000" y="2418840"/>
            <a:ext cx="5486040" cy="2932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86E045E-014B-4FB3-9620-3CBB1B39E4B3}" type="slidenum">
              <a:t>32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74839BB-9A26-4CB2-BBE8-13FC51461CFB}" type="slidenum">
              <a:t>33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Advanced Techniques:</a:t>
            </a:r>
            <a:br>
              <a:rPr sz="3200"/>
            </a:b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Jailbreaking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2823120" y="2971800"/>
            <a:ext cx="4299120" cy="1118520"/>
          </a:xfrm>
          <a:prstGeom prst="rect">
            <a:avLst/>
          </a:prstGeom>
          <a:ln w="0">
            <a:noFill/>
          </a:ln>
        </p:spPr>
      </p:pic>
      <p:sp>
        <p:nvSpPr>
          <p:cNvPr id="269" name=""/>
          <p:cNvSpPr/>
          <p:nvPr/>
        </p:nvSpPr>
        <p:spPr>
          <a:xfrm>
            <a:off x="2730600" y="4114800"/>
            <a:ext cx="457164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600" spc="-1" strike="noStrike">
                <a:solidFill>
                  <a:srgbClr val="000000"/>
                </a:solidFill>
                <a:latin typeface="Arial"/>
              </a:rPr>
              <a:t>From </a:t>
            </a:r>
            <a:r>
              <a:rPr b="0" i="1" lang="en-US" sz="600" spc="-1" strike="noStrike">
                <a:solidFill>
                  <a:srgbClr val="000000"/>
                </a:solidFill>
                <a:latin typeface="Arial"/>
              </a:rPr>
              <a:t>“Heuristic-Induced Multimodal Risk Distribution Jailbreak Attack for Multimodal Large Language Models”</a:t>
            </a:r>
            <a:r>
              <a:rPr b="0" lang="en-US" sz="600" spc="-1" strike="noStrike">
                <a:solidFill>
                  <a:srgbClr val="000000"/>
                </a:solidFill>
                <a:latin typeface="Arial"/>
              </a:rPr>
              <a:t> (Ma et al. 2025)</a:t>
            </a:r>
            <a:endParaRPr b="0" lang="en-US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6FA78F0-B61C-4ED2-B810-1EE391225288}" type="slidenum">
              <a:t>34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" descr=""/>
          <p:cNvPicPr/>
          <p:nvPr/>
        </p:nvPicPr>
        <p:blipFill>
          <a:blip r:embed="rId1"/>
          <a:srcRect l="0" t="5406" r="0" b="0"/>
          <a:stretch/>
        </p:blipFill>
        <p:spPr>
          <a:xfrm>
            <a:off x="5536800" y="1260000"/>
            <a:ext cx="3606840" cy="39974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CD84AC4-BE36-4FA1-8D12-09B4E04C42D0}" type="slidenum">
              <a:t>35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Advanced Techniques: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Reinforcement Learning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1"/>
          <a:srcRect l="5445" t="15290" r="5672" b="12142"/>
          <a:stretch/>
        </p:blipFill>
        <p:spPr>
          <a:xfrm>
            <a:off x="2514600" y="2429280"/>
            <a:ext cx="5028480" cy="28281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79AD0B3-FCA9-4B40-9275-FC12DACF6898}" type="slidenum">
              <a:t>36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8602153-493B-47BB-A26E-6A1F73392908}" type="slidenum">
              <a:t>37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But for now...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Max’s PC Showcase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982D435-424E-4BC0-A3B7-51740AFFF362}" type="slidenum">
              <a:t>38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ubTitle"/>
          </p:nvPr>
        </p:nvSpPr>
        <p:spPr>
          <a:xfrm>
            <a:off x="360000" y="9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Where do we go from here?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1"/>
          <a:srcRect l="0" t="0" r="0" b="15282"/>
          <a:stretch/>
        </p:blipFill>
        <p:spPr>
          <a:xfrm>
            <a:off x="2057400" y="2514600"/>
            <a:ext cx="2636280" cy="2285280"/>
          </a:xfrm>
          <a:prstGeom prst="rect">
            <a:avLst/>
          </a:prstGeom>
          <a:ln w="0">
            <a:noFill/>
          </a:ln>
        </p:spPr>
      </p:pic>
      <p:pic>
        <p:nvPicPr>
          <p:cNvPr id="276" name="" descr=""/>
          <p:cNvPicPr/>
          <p:nvPr/>
        </p:nvPicPr>
        <p:blipFill>
          <a:blip r:embed="rId2"/>
          <a:stretch/>
        </p:blipFill>
        <p:spPr>
          <a:xfrm>
            <a:off x="4087080" y="3200400"/>
            <a:ext cx="1170360" cy="747000"/>
          </a:xfrm>
          <a:prstGeom prst="rect">
            <a:avLst/>
          </a:prstGeom>
          <a:ln w="0">
            <a:noFill/>
          </a:ln>
        </p:spPr>
      </p:pic>
      <p:pic>
        <p:nvPicPr>
          <p:cNvPr id="277" name="" descr=""/>
          <p:cNvPicPr/>
          <p:nvPr/>
        </p:nvPicPr>
        <p:blipFill>
          <a:blip r:embed="rId3"/>
          <a:stretch/>
        </p:blipFill>
        <p:spPr>
          <a:xfrm>
            <a:off x="5257800" y="2514600"/>
            <a:ext cx="3033000" cy="2840760"/>
          </a:xfrm>
          <a:prstGeom prst="rect">
            <a:avLst/>
          </a:prstGeom>
          <a:ln w="0">
            <a:noFill/>
          </a:ln>
        </p:spPr>
      </p:pic>
      <p:pic>
        <p:nvPicPr>
          <p:cNvPr id="278" name="" descr=""/>
          <p:cNvPicPr/>
          <p:nvPr/>
        </p:nvPicPr>
        <p:blipFill>
          <a:blip r:embed="rId4"/>
          <a:stretch/>
        </p:blipFill>
        <p:spPr>
          <a:xfrm>
            <a:off x="5329800" y="2206800"/>
            <a:ext cx="2971440" cy="2354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D13AF56-12E3-43B9-9A03-48ECC1E757D5}" type="slidenum">
              <a:t>39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My Cursed AI Bots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5881680" y="2115720"/>
            <a:ext cx="1204560" cy="627120"/>
          </a:xfrm>
          <a:prstGeom prst="rect">
            <a:avLst/>
          </a:prstGeom>
          <a:ln w="10800">
            <a:noFill/>
          </a:ln>
        </p:spPr>
      </p:pic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360000" y="3459600"/>
            <a:ext cx="4566600" cy="180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333"/>
          </a:bodyPr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MikuAI (2024 - present)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Uncensored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conversational bot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fine-tuned on my group chats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Basically unrelated to the real Miku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Sometimes strikes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comedy gold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Actively experimenting with various open source models and techniques based around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Llama-3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Open source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5155920" y="3459600"/>
            <a:ext cx="4566600" cy="180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en-US" sz="1200" spc="-1" strike="noStrike">
                <a:solidFill>
                  <a:srgbClr val="2c3e50"/>
                </a:solidFill>
                <a:latin typeface="Source Sans Pro Semibold"/>
              </a:rPr>
              <a:t>Yotsuba (2023)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200" spc="-1" strike="noStrike">
                <a:solidFill>
                  <a:srgbClr val="2c3e50"/>
                </a:solidFill>
                <a:latin typeface="Source Sans Pro Semibold"/>
              </a:rPr>
              <a:t>No longer active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200" spc="-1" strike="noStrike">
                <a:solidFill>
                  <a:srgbClr val="2c3e50"/>
                </a:solidFill>
                <a:latin typeface="Source Sans Pro Semibold"/>
              </a:rPr>
              <a:t>Writes </a:t>
            </a:r>
            <a:r>
              <a:rPr b="1" lang="en-US" sz="1200" spc="-1" strike="noStrike">
                <a:solidFill>
                  <a:srgbClr val="2c3e50"/>
                </a:solidFill>
                <a:latin typeface="Source Sans Pro Semibold"/>
              </a:rPr>
              <a:t>greentext stories</a:t>
            </a:r>
            <a:r>
              <a:rPr b="0" lang="en-US" sz="1200" spc="-1" strike="noStrike">
                <a:solidFill>
                  <a:srgbClr val="2c3e50"/>
                </a:solidFill>
                <a:latin typeface="Source Sans Pro Semibold"/>
              </a:rPr>
              <a:t> based off of a user prompt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200" spc="-1" strike="noStrike">
                <a:solidFill>
                  <a:srgbClr val="2c3e50"/>
                </a:solidFill>
                <a:latin typeface="Source Sans Pro Semibold"/>
              </a:rPr>
              <a:t>Uses someone else’s uncensored </a:t>
            </a:r>
            <a:r>
              <a:rPr b="1" lang="en-US" sz="1200" spc="-1" strike="noStrike">
                <a:solidFill>
                  <a:srgbClr val="2c3e50"/>
                </a:solidFill>
                <a:latin typeface="Source Sans Pro Semibold"/>
              </a:rPr>
              <a:t>GPT-4chan</a:t>
            </a:r>
            <a:r>
              <a:rPr b="0" lang="en-US" sz="1200" spc="-1" strike="noStrike">
                <a:solidFill>
                  <a:srgbClr val="2c3e50"/>
                </a:solidFill>
                <a:latin typeface="Source Sans Pro Semibold"/>
              </a:rPr>
              <a:t> model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2"/>
          <a:srcRect l="0" t="67223" r="22226" b="2806"/>
          <a:stretch/>
        </p:blipFill>
        <p:spPr>
          <a:xfrm>
            <a:off x="1371960" y="2286000"/>
            <a:ext cx="2742480" cy="470160"/>
          </a:xfrm>
          <a:prstGeom prst="rect">
            <a:avLst/>
          </a:prstGeom>
          <a:ln w="10800">
            <a:noFill/>
          </a:ln>
        </p:spPr>
      </p:pic>
      <p:pic>
        <p:nvPicPr>
          <p:cNvPr id="163" name="" descr=""/>
          <p:cNvPicPr/>
          <p:nvPr/>
        </p:nvPicPr>
        <p:blipFill>
          <a:blip r:embed="rId3"/>
          <a:stretch/>
        </p:blipFill>
        <p:spPr>
          <a:xfrm>
            <a:off x="1219680" y="1661400"/>
            <a:ext cx="2966760" cy="395640"/>
          </a:xfrm>
          <a:prstGeom prst="rect">
            <a:avLst/>
          </a:prstGeom>
          <a:ln w="10800">
            <a:noFill/>
          </a:ln>
        </p:spPr>
      </p:pic>
      <p:pic>
        <p:nvPicPr>
          <p:cNvPr id="164" name="" descr=""/>
          <p:cNvPicPr/>
          <p:nvPr/>
        </p:nvPicPr>
        <p:blipFill>
          <a:blip r:embed="rId4"/>
          <a:stretch/>
        </p:blipFill>
        <p:spPr>
          <a:xfrm>
            <a:off x="7262640" y="1828800"/>
            <a:ext cx="2109600" cy="1207080"/>
          </a:xfrm>
          <a:prstGeom prst="rect">
            <a:avLst/>
          </a:prstGeom>
          <a:ln w="1080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24B166F-6D52-4B3A-BDDF-9E794D5D7767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ubTitle"/>
          </p:nvPr>
        </p:nvSpPr>
        <p:spPr>
          <a:xfrm>
            <a:off x="360000" y="9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Get involved!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1371600" y="3709800"/>
            <a:ext cx="4363200" cy="1090440"/>
          </a:xfrm>
          <a:prstGeom prst="rect">
            <a:avLst/>
          </a:prstGeom>
          <a:ln w="0">
            <a:noFill/>
          </a:ln>
        </p:spPr>
      </p:pic>
      <p:pic>
        <p:nvPicPr>
          <p:cNvPr id="281" name="" descr=""/>
          <p:cNvPicPr/>
          <p:nvPr/>
        </p:nvPicPr>
        <p:blipFill>
          <a:blip r:embed="rId2"/>
          <a:stretch/>
        </p:blipFill>
        <p:spPr>
          <a:xfrm>
            <a:off x="2286000" y="2160720"/>
            <a:ext cx="2514240" cy="1267920"/>
          </a:xfrm>
          <a:prstGeom prst="rect">
            <a:avLst/>
          </a:prstGeom>
          <a:ln w="0">
            <a:noFill/>
          </a:ln>
        </p:spPr>
      </p:pic>
      <p:pic>
        <p:nvPicPr>
          <p:cNvPr id="282" name="" descr=""/>
          <p:cNvPicPr/>
          <p:nvPr/>
        </p:nvPicPr>
        <p:blipFill>
          <a:blip r:embed="rId3"/>
          <a:stretch/>
        </p:blipFill>
        <p:spPr>
          <a:xfrm>
            <a:off x="5907600" y="2093400"/>
            <a:ext cx="2285640" cy="3026520"/>
          </a:xfrm>
          <a:prstGeom prst="rect">
            <a:avLst/>
          </a:prstGeom>
          <a:ln w="0">
            <a:noFill/>
          </a:ln>
        </p:spPr>
      </p:pic>
      <p:sp>
        <p:nvSpPr>
          <p:cNvPr id="283" name=""/>
          <p:cNvSpPr/>
          <p:nvPr/>
        </p:nvSpPr>
        <p:spPr>
          <a:xfrm>
            <a:off x="6436800" y="5120280"/>
            <a:ext cx="1371240" cy="23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</a:rPr>
              <a:t>From </a:t>
            </a:r>
            <a:r>
              <a:rPr b="0" lang="en-US" sz="700" spc="-1" strike="noStrike" u="sng">
                <a:solidFill>
                  <a:srgbClr val="0000ee"/>
                </a:solidFill>
                <a:uFillTx/>
                <a:latin typeface="Arial"/>
                <a:hlinkClick r:id="rId4"/>
              </a:rPr>
              <a:t>https://csrankings.org</a:t>
            </a:r>
            <a:endParaRPr b="0" lang="en-US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F271BC-8E52-4319-BEA8-2F168E196337}" type="slidenum">
              <a:t>40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Next Meeting Ideas?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"/>
          <p:cNvSpPr/>
          <p:nvPr/>
        </p:nvSpPr>
        <p:spPr>
          <a:xfrm>
            <a:off x="2286000" y="3200400"/>
            <a:ext cx="6629040" cy="182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Boomer PC build?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Advanced LLM topics?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Tech talk on XMPP/chat apps?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Tech talk on privacy/opsec?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Guest speaker Ross Ulbricht (jk)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4E78DC5-8FFA-4CA3-9A89-E66BA891A791}" type="slidenum">
              <a:t>41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LUG’s Cursed AI Bot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360000" y="3287880"/>
            <a:ext cx="9359280" cy="197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Literally 1984 Bot (2022 - present)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Started as conversational bot → failed → reworked to reply to hard-coded keywords → AI reintroduced → now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generates text and tells stories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Originally DialoGPT, hopped between models for a while, now runs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Cydonia-22B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Variety of uncensored personalities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achieved through different system prompts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You can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play with it on our Discord server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right now!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Actively maintained by David, aka “Skibidi Goongert”, an alum who was LUG’s last president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2743200" y="1777320"/>
            <a:ext cx="1371240" cy="286920"/>
          </a:xfrm>
          <a:prstGeom prst="rect">
            <a:avLst/>
          </a:prstGeom>
          <a:ln w="10800">
            <a:noFill/>
          </a:ln>
        </p:spPr>
      </p:pic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4343400" y="1760040"/>
            <a:ext cx="1245960" cy="304200"/>
          </a:xfrm>
          <a:prstGeom prst="rect">
            <a:avLst/>
          </a:prstGeom>
          <a:ln w="10800">
            <a:noFill/>
          </a:ln>
        </p:spPr>
      </p:pic>
      <p:pic>
        <p:nvPicPr>
          <p:cNvPr id="169" name="" descr=""/>
          <p:cNvPicPr/>
          <p:nvPr/>
        </p:nvPicPr>
        <p:blipFill>
          <a:blip r:embed="rId3"/>
          <a:srcRect l="7297" t="33819" r="8028" b="11718"/>
          <a:stretch/>
        </p:blipFill>
        <p:spPr>
          <a:xfrm>
            <a:off x="4114800" y="2284920"/>
            <a:ext cx="1897920" cy="915120"/>
          </a:xfrm>
          <a:prstGeom prst="rect">
            <a:avLst/>
          </a:prstGeom>
          <a:ln w="10800">
            <a:noFill/>
          </a:ln>
        </p:spPr>
      </p:pic>
      <p:pic>
        <p:nvPicPr>
          <p:cNvPr id="170" name="" descr=""/>
          <p:cNvPicPr/>
          <p:nvPr/>
        </p:nvPicPr>
        <p:blipFill>
          <a:blip r:embed="rId4"/>
          <a:stretch/>
        </p:blipFill>
        <p:spPr>
          <a:xfrm>
            <a:off x="5956200" y="1263600"/>
            <a:ext cx="2670840" cy="111276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45C8C61-464A-476E-B34D-2E9010A0DA0E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Topics Covered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Types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of LLMs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Conceptual understanding of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LLM techniques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How to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run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LLMs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on your own hardware, or in the cloud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Show-and-tell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How to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get involved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with LLM research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848857F-FA86-4234-B993-04473385BF93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59280" cy="33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Types of Language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CF78A2C-4D7D-436F-B088-B88582153258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7644240" y="3742200"/>
            <a:ext cx="1499400" cy="829440"/>
          </a:xfrm>
          <a:prstGeom prst="rect">
            <a:avLst/>
          </a:prstGeom>
          <a:ln w="0">
            <a:noFill/>
          </a:ln>
        </p:spPr>
      </p:pic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Types of Language Models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696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Closed Source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6960" cy="57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Open Source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914400" y="2135520"/>
            <a:ext cx="2743920" cy="1521720"/>
          </a:xfrm>
          <a:prstGeom prst="rect">
            <a:avLst/>
          </a:prstGeom>
          <a:ln w="0">
            <a:noFill/>
          </a:ln>
        </p:spPr>
      </p:pic>
      <p:pic>
        <p:nvPicPr>
          <p:cNvPr id="180" name="" descr=""/>
          <p:cNvPicPr/>
          <p:nvPr/>
        </p:nvPicPr>
        <p:blipFill>
          <a:blip r:embed="rId3"/>
          <a:srcRect l="0" t="0" r="0" b="30874"/>
          <a:stretch/>
        </p:blipFill>
        <p:spPr>
          <a:xfrm>
            <a:off x="6516720" y="3043800"/>
            <a:ext cx="2169720" cy="841680"/>
          </a:xfrm>
          <a:prstGeom prst="rect">
            <a:avLst/>
          </a:prstGeom>
          <a:ln w="0">
            <a:noFill/>
          </a:ln>
        </p:spPr>
      </p:pic>
      <p:pic>
        <p:nvPicPr>
          <p:cNvPr id="181" name="" descr=""/>
          <p:cNvPicPr/>
          <p:nvPr/>
        </p:nvPicPr>
        <p:blipFill>
          <a:blip r:embed="rId4"/>
          <a:stretch/>
        </p:blipFill>
        <p:spPr>
          <a:xfrm>
            <a:off x="6436800" y="1987560"/>
            <a:ext cx="2285640" cy="1284480"/>
          </a:xfrm>
          <a:prstGeom prst="rect">
            <a:avLst/>
          </a:prstGeom>
          <a:ln w="0">
            <a:noFill/>
          </a:ln>
        </p:spPr>
      </p:pic>
      <p:pic>
        <p:nvPicPr>
          <p:cNvPr id="182" name="" descr=""/>
          <p:cNvPicPr/>
          <p:nvPr/>
        </p:nvPicPr>
        <p:blipFill>
          <a:blip r:embed="rId5"/>
          <a:stretch/>
        </p:blipFill>
        <p:spPr>
          <a:xfrm>
            <a:off x="5943600" y="4487400"/>
            <a:ext cx="3200040" cy="68652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6"/>
          <a:stretch/>
        </p:blipFill>
        <p:spPr>
          <a:xfrm>
            <a:off x="6325560" y="3922200"/>
            <a:ext cx="1410480" cy="49464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7"/>
          <a:stretch/>
        </p:blipFill>
        <p:spPr>
          <a:xfrm>
            <a:off x="322920" y="3886200"/>
            <a:ext cx="1962720" cy="110376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8"/>
          <a:stretch/>
        </p:blipFill>
        <p:spPr>
          <a:xfrm>
            <a:off x="2514600" y="3886200"/>
            <a:ext cx="2057040" cy="12412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3D0AAB3-6CB2-4387-BDFA-AB386AE8EB07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59280" cy="71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Types of Language Model Tasks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59280" cy="377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Text Generation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Chat / Instruction-Tuned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864000" indent="0">
              <a:lnSpc>
                <a:spcPct val="100000"/>
              </a:lnSpc>
              <a:spcBef>
                <a:spcPts val="1134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trained to follow a prompt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864000" indent="0">
              <a:lnSpc>
                <a:spcPct val="100000"/>
              </a:lnSpc>
              <a:spcBef>
                <a:spcPts val="1134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864000" indent="0">
              <a:lnSpc>
                <a:spcPct val="100000"/>
              </a:lnSpc>
              <a:spcBef>
                <a:spcPts val="1134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864000" indent="0">
              <a:lnSpc>
                <a:spcPct val="100000"/>
              </a:lnSpc>
              <a:spcBef>
                <a:spcPts val="1134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Multimodal (Image-Text-to-Text)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5943600" y="1371600"/>
            <a:ext cx="2285640" cy="181008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2"/>
          <a:srcRect l="0" t="0" r="0" b="35868"/>
          <a:stretch/>
        </p:blipFill>
        <p:spPr>
          <a:xfrm>
            <a:off x="5943600" y="3943800"/>
            <a:ext cx="2285640" cy="8564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3F22A46-23CE-4180-BB7D-58476BA62EFB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2025-01-29T13:56:08Z</dcterms:created>
  <dc:creator/>
  <dc:description/>
  <dc:language>en-US</dc:language>
  <cp:lastModifiedBy/>
  <dcterms:modified xsi:type="dcterms:W3CDTF">2025-01-30T17:38:17Z</dcterms:modified>
  <cp:revision>299</cp:revision>
  <dc:subject/>
  <dc:title>Midnightblue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