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_rels/slideLayout3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6.xml.rels" ContentType="application/vnd.openxmlformats-package.relationships+xml"/>
  <Override PartName="/ppt/slideLayouts/slideLayout2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1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media/image29.png" ContentType="image/png"/>
  <Override PartName="/ppt/media/image28.png" ContentType="image/png"/>
  <Override PartName="/ppt/media/image27.png" ContentType="image/png"/>
  <Override PartName="/ppt/media/image19.png" ContentType="image/png"/>
  <Override PartName="/ppt/media/image36.png" ContentType="image/png"/>
  <Override PartName="/ppt/media/image26.png" ContentType="image/png"/>
  <Override PartName="/ppt/media/image18.png" ContentType="image/png"/>
  <Override PartName="/ppt/media/image35.png" ContentType="image/png"/>
  <Override PartName="/ppt/media/image25.png" ContentType="image/png"/>
  <Override PartName="/ppt/media/image17.png" ContentType="image/png"/>
  <Override PartName="/ppt/media/image34.png" ContentType="image/png"/>
  <Override PartName="/ppt/media/image11.png" ContentType="image/png"/>
  <Override PartName="/ppt/media/image7.png" ContentType="image/png"/>
  <Override PartName="/ppt/media/image12.png" ContentType="image/png"/>
  <Override PartName="/ppt/media/image20.png" ContentType="image/png"/>
  <Override PartName="/ppt/media/image8.png" ContentType="image/png"/>
  <Override PartName="/ppt/media/image21.png" ContentType="image/png"/>
  <Override PartName="/ppt/media/image13.png" ContentType="image/png"/>
  <Override PartName="/ppt/media/image30.png" ContentType="image/png"/>
  <Override PartName="/ppt/media/image22.png" ContentType="image/png"/>
  <Override PartName="/ppt/media/image10.png" ContentType="image/png"/>
  <Override PartName="/ppt/media/image9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2.png" ContentType="image/png"/>
  <Override PartName="/ppt/media/image1.png" ContentType="image/png"/>
  <Override PartName="/ppt/media/image14.png" ContentType="image/png"/>
  <Override PartName="/ppt/media/image31.png" ContentType="image/png"/>
  <Override PartName="/ppt/media/image15.png" ContentType="image/png"/>
  <Override PartName="/ppt/media/image32.png" ContentType="image/png"/>
  <Override PartName="/ppt/media/image23.png" ContentType="image/png"/>
  <Override PartName="/ppt/media/image40.png" ContentType="image/png"/>
  <Override PartName="/ppt/media/image16.png" ContentType="image/png"/>
  <Override PartName="/ppt/media/image33.png" ContentType="image/png"/>
  <Override PartName="/ppt/media/image24.png" ContentType="image/png"/>
  <Override PartName="/ppt/media/image41.png" ContentType="image/png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41A1CB1-B2B4-4E03-8525-7DE487B504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936000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360000" y="4690800"/>
            <a:ext cx="936000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49000B5-0FDB-4C16-8F43-BCD1AA7B15A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36000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515592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614153C-7A42-408C-997A-B4EC432977F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3524760" y="39150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689160" y="39150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360000" y="46908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3524760" y="46908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6689160" y="46908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C685026-14E4-40CF-B71A-81E529A602E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DBB7AB6-A2D8-49A8-A5B6-6791E353263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ACA571D-6D2A-4654-A083-54A83C09579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A22240F-1CA9-425C-BA0B-4C5D82EDB6D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ABBB4C6-C541-48E9-8924-C186DEC98D6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B00AA96-5AC9-4277-9701-AA7CDFBBE5D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360000" y="283500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4FDBAB3-E6CD-463F-950B-B46B864584D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36000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06F6B9F-8E69-465C-9662-97B4CD41D90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89BF979-6430-473B-AAF6-46D5AD69AF6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15592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79F2C23-40A7-4696-B902-E310C44CE48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360000" y="4690800"/>
            <a:ext cx="936000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3AD9E84-A99A-49CF-8946-3F415E628E7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936000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60000" y="4690800"/>
            <a:ext cx="936000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8E8520E-D1DF-46A0-8F6E-8AF3B16204C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36000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15592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80A0909-41D7-4BE6-9554-AC7758B4781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3524760" y="39150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6689160" y="39150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360000" y="46908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/>
          </p:nvPr>
        </p:nvSpPr>
        <p:spPr>
          <a:xfrm>
            <a:off x="3524760" y="46908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/>
          </p:nvPr>
        </p:nvSpPr>
        <p:spPr>
          <a:xfrm>
            <a:off x="6689160" y="46908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F6A2CD7-A875-4F77-BBDF-A2AB74D5C10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69D8936-9660-49FC-ABFD-99B0BE87E4B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ubTitle"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B1FFB8D-0826-4358-BA72-A3FA66A86CB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A45595D-6E9F-4FBE-810F-B8E13849962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89FEAEA-A592-4638-8676-D75596A62EE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47FAA8D-D89C-473E-BBC3-C03390BE6CA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E638A98-DF5A-415B-8FFF-F96D8EBBD47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subTitle"/>
          </p:nvPr>
        </p:nvSpPr>
        <p:spPr>
          <a:xfrm>
            <a:off x="360000" y="283500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53E9BF5-A30F-4210-82AD-BE199014BF9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36000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3E2DA0D-AC71-4999-86D3-8AC09C253BA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515592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B82375B-EB46-40D1-86F3-7D02AEAA63B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360000" y="4690800"/>
            <a:ext cx="936000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6446FFA-A076-45C8-AA1A-A20FFB6DC47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936000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360000" y="4690800"/>
            <a:ext cx="936000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7C056ED-C07E-4C13-98BD-23A5198D824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36000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515592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4124BC7-51E3-42B4-9749-615FF104BAC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3524760" y="39150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689160" y="39150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360000" y="46908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/>
          </p:nvPr>
        </p:nvSpPr>
        <p:spPr>
          <a:xfrm>
            <a:off x="3524760" y="46908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29" name="PlaceHolder 7"/>
          <p:cNvSpPr>
            <a:spLocks noGrp="1"/>
          </p:cNvSpPr>
          <p:nvPr>
            <p:ph/>
          </p:nvPr>
        </p:nvSpPr>
        <p:spPr>
          <a:xfrm>
            <a:off x="6689160" y="4690800"/>
            <a:ext cx="301356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7CBA4C8-C73A-4437-944A-F579F42D047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5D88613-72F5-43FF-B504-89FD6EC727A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7479729-9BD7-4F6B-B003-097E4865657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360000" y="283500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B9F7B71-061C-41F8-8673-40D6B6B8724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36000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D31006B-A050-4A68-8BA8-AFF3951E8DD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155920" y="46908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6CB20DE-EB37-4165-B332-D413BA6A16A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5155920" y="3915000"/>
            <a:ext cx="456732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360000" y="4690800"/>
            <a:ext cx="9360000" cy="70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D2CB684-41C2-4177-99B5-69D2D201767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5400000"/>
            <a:ext cx="10080000" cy="27000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1" name=""/>
          <p:cNvSpPr/>
          <p:nvPr/>
        </p:nvSpPr>
        <p:spPr>
          <a:xfrm>
            <a:off x="0" y="0"/>
            <a:ext cx="10080000" cy="121500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Click to edit the title text format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Click to edit the outline text format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Second Outline Level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2" marL="1296000" indent="-288000">
              <a:spcAft>
                <a:spcPts val="635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c3e50"/>
                </a:solidFill>
                <a:latin typeface="Source Sans Pro"/>
              </a:rPr>
              <a:t>Third Outline Level</a:t>
            </a:r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  <a:p>
            <a:pPr lvl="3" marL="1728000" indent="-216000">
              <a:spcAft>
                <a:spcPts val="425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solidFill>
                  <a:srgbClr val="2c3e50"/>
                </a:solidFill>
                <a:latin typeface="Source Sans Pro"/>
              </a:rPr>
              <a:t>Fourth Outline Level</a:t>
            </a:r>
            <a:endParaRPr b="0" lang="en-US" sz="1500" spc="-1" strike="noStrike">
              <a:solidFill>
                <a:srgbClr val="2c3e50"/>
              </a:solidFill>
              <a:latin typeface="Source Sans Pro"/>
            </a:endParaRPr>
          </a:p>
          <a:p>
            <a:pPr lvl="4" marL="2160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2c3e50"/>
                </a:solidFill>
                <a:latin typeface="Source Sans Pro"/>
              </a:rPr>
              <a:t>Fifth Outline Level</a:t>
            </a:r>
            <a:endParaRPr b="0" lang="en-US" sz="1500" spc="-1" strike="noStrike">
              <a:solidFill>
                <a:srgbClr val="2c3e50"/>
              </a:solidFill>
              <a:latin typeface="Source Sans Pro"/>
            </a:endParaRPr>
          </a:p>
          <a:p>
            <a:pPr lvl="5" marL="2592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2c3e50"/>
                </a:solidFill>
                <a:latin typeface="Source Sans Pro"/>
              </a:rPr>
              <a:t>Sixth Outline Level</a:t>
            </a:r>
            <a:endParaRPr b="0" lang="en-US" sz="1500" spc="-1" strike="noStrike">
              <a:solidFill>
                <a:srgbClr val="2c3e50"/>
              </a:solidFill>
              <a:latin typeface="Source Sans Pro"/>
            </a:endParaRPr>
          </a:p>
          <a:p>
            <a:pPr lvl="6" marL="3024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2c3e50"/>
                </a:solidFill>
                <a:latin typeface="Source Sans Pro"/>
              </a:rPr>
              <a:t>Seventh Outline Level</a:t>
            </a:r>
            <a:endParaRPr b="0" lang="en-US" sz="15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4" name=""/>
          <p:cNvSpPr/>
          <p:nvPr/>
        </p:nvSpPr>
        <p:spPr>
          <a:xfrm>
            <a:off x="9315000" y="5175000"/>
            <a:ext cx="450000" cy="45000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&lt;date/time&gt;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sldNum" idx="3"/>
          </p:nvPr>
        </p:nvSpPr>
        <p:spPr>
          <a:xfrm>
            <a:off x="9180000" y="5175000"/>
            <a:ext cx="720000" cy="45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fld id="{75BC9010-80AD-4718-95A1-FAD24CDBDEC3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45" name=""/>
          <p:cNvSpPr/>
          <p:nvPr/>
        </p:nvSpPr>
        <p:spPr>
          <a:xfrm>
            <a:off x="0" y="0"/>
            <a:ext cx="10080000" cy="3780000"/>
          </a:xfrm>
          <a:prstGeom prst="rect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Click to edit the title text format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7354"/>
          </a:bodyPr>
          <a:p>
            <a:pPr marL="432000" indent="0">
              <a:spcAft>
                <a:spcPts val="65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Click to edit the outline text format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1" marL="864000" indent="0">
              <a:spcAft>
                <a:spcPts val="850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Second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2" marL="1296000" indent="0">
              <a:spcAft>
                <a:spcPts val="63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Third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3" marL="1728000" indent="0">
              <a:spcAft>
                <a:spcPts val="42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Fourth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4" marL="2160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Fifth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5" marL="2592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Sixth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6" marL="3024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Seventh </a:t>
            </a: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4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&lt;date/time&gt;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ftr" idx="5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sldNum" idx="6"/>
          </p:nvPr>
        </p:nvSpPr>
        <p:spPr>
          <a:xfrm>
            <a:off x="9180000" y="5130000"/>
            <a:ext cx="720000" cy="54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fld id="{833B9CB0-A7FF-4A84-86C2-4D1163F95A25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88" name=""/>
          <p:cNvSpPr/>
          <p:nvPr/>
        </p:nvSpPr>
        <p:spPr>
          <a:xfrm>
            <a:off x="2520000" y="1350000"/>
            <a:ext cx="5040000" cy="1890000"/>
          </a:xfrm>
          <a:prstGeom prst="wedgeRectCallout">
            <a:avLst>
              <a:gd name="adj1" fmla="val -34032"/>
              <a:gd name="adj2" fmla="val 132916"/>
            </a:avLst>
          </a:prstGeom>
          <a:solidFill>
            <a:srgbClr val="ffffff"/>
          </a:solidFill>
          <a:ln w="720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20600" rIns="120600" tIns="75600" bIns="756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2700000" y="1485000"/>
            <a:ext cx="4680000" cy="16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buNone/>
            </a:pPr>
            <a:r>
              <a:rPr b="1" lang="en-US" sz="2700" spc="-1" strike="noStrike">
                <a:solidFill>
                  <a:srgbClr val="2c3e50"/>
                </a:solidFill>
                <a:latin typeface="Source Sans Pro Black"/>
              </a:rPr>
              <a:t>Click to edit the title text format</a:t>
            </a:r>
            <a:endParaRPr b="1" lang="en-US" sz="2700" spc="-1" strike="noStrike">
              <a:solidFill>
                <a:srgbClr val="2c3e50"/>
              </a:solidFill>
              <a:latin typeface="Source Sans Pro Black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420000" y="3240000"/>
            <a:ext cx="6300000" cy="16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25"/>
          </a:bodyPr>
          <a:p>
            <a:pPr marL="432000" indent="0">
              <a:spcAft>
                <a:spcPts val="65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Click to edit the outline text format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1" marL="864000" indent="0">
              <a:spcAft>
                <a:spcPts val="850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Second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2" marL="1296000" indent="0">
              <a:spcAft>
                <a:spcPts val="63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Third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3" marL="1728000" indent="0">
              <a:spcAft>
                <a:spcPts val="42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Fourth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4" marL="2160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Fifth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5" marL="2592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Sixth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6" marL="3024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Seventh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dt" idx="7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&lt;date/time&gt;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ftr" idx="8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sldNum" idx="9"/>
          </p:nvPr>
        </p:nvSpPr>
        <p:spPr>
          <a:xfrm>
            <a:off x="9180000" y="5130000"/>
            <a:ext cx="720000" cy="54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fld id="{BD9DF71D-6734-4323-A757-E396335A4CCD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wiki.archlinux.org/title/List_of_games" TargetMode="Externa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files.unity3d.com/jonas/AngryBots/" TargetMode="Externa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Gaming on Linux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2200" spc="-1" strike="noStrike">
                <a:solidFill>
                  <a:srgbClr val="ffffff"/>
                </a:solidFill>
                <a:latin typeface="Source Sans Pro"/>
              </a:rPr>
              <a:t>UCLA Linux Users Group</a:t>
            </a:r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  <a:p>
            <a:pPr indent="0" algn="ctr">
              <a:buNone/>
            </a:pPr>
            <a:r>
              <a:rPr b="0" lang="en-US" sz="2200" spc="-1" strike="noStrike">
                <a:solidFill>
                  <a:srgbClr val="ffffff"/>
                </a:solidFill>
                <a:latin typeface="Source Sans Pro"/>
              </a:rPr>
              <a:t>Spring 2025 – Week 4</a:t>
            </a:r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3341520" y="192600"/>
            <a:ext cx="3516480" cy="2742840"/>
          </a:xfrm>
          <a:prstGeom prst="rect">
            <a:avLst/>
          </a:prstGeom>
          <a:ln w="108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ubTitle"/>
          </p:nvPr>
        </p:nvSpPr>
        <p:spPr>
          <a:xfrm>
            <a:off x="457200" y="100944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Warning: the following slides will</a:t>
            </a:r>
            <a:endParaRPr b="0" lang="en-US" sz="3200" spc="-1" strike="noStrike">
              <a:solidFill>
                <a:srgbClr val="2c3e50"/>
              </a:solidFill>
              <a:latin typeface="Source Sans Pro"/>
            </a:endParaRPr>
          </a:p>
          <a:p>
            <a:pPr algn="ctr"/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mention proprietary software</a:t>
            </a:r>
            <a:endParaRPr b="0" lang="en-US" sz="3200" spc="-1" strike="noStrike">
              <a:solidFill>
                <a:srgbClr val="2c3e50"/>
              </a:solidFill>
              <a:latin typeface="Source Sans Pro"/>
            </a:endParaRPr>
          </a:p>
          <a:p>
            <a:pPr algn="ctr"/>
            <a:endParaRPr b="0" lang="en-US" sz="3200" spc="-1" strike="noStrike">
              <a:solidFill>
                <a:srgbClr val="2c3e50"/>
              </a:solidFill>
              <a:latin typeface="Source Sans Pro"/>
            </a:endParaRPr>
          </a:p>
          <a:p>
            <a:pPr algn="ctr"/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😱</a:t>
            </a:r>
            <a:endParaRPr b="0" lang="en-US" sz="3200" spc="-1" strike="noStrike">
              <a:solidFill>
                <a:srgbClr val="2c3e50"/>
              </a:solidFill>
              <a:latin typeface="Source Sans Pro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rcRect l="0" t="0" r="17594" b="0"/>
          <a:stretch/>
        </p:blipFill>
        <p:spPr>
          <a:xfrm>
            <a:off x="6055920" y="3200400"/>
            <a:ext cx="3316680" cy="1828800"/>
          </a:xfrm>
          <a:prstGeom prst="rect">
            <a:avLst/>
          </a:prstGeom>
          <a:ln w="10800">
            <a:noFill/>
          </a:ln>
        </p:spPr>
      </p:pic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2194560" y="3200400"/>
            <a:ext cx="1463040" cy="1828800"/>
          </a:xfrm>
          <a:prstGeom prst="rect">
            <a:avLst/>
          </a:prstGeom>
          <a:ln w="108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F07EB45-4861-4FF2-873D-E36D12CF4F2F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400" spc="-1" strike="noStrike">
                <a:solidFill>
                  <a:srgbClr val="ffffff"/>
                </a:solidFill>
                <a:latin typeface="Source Sans Pro Black"/>
              </a:rPr>
              <a:t>Why Are Some Games Windows Exclusive?</a:t>
            </a:r>
            <a:endParaRPr b="1" lang="en-US" sz="24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62694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628"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You have all the right hardware, yet your games require you to be on Windows...?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Windows games use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DirectX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Microsoft’s multimedia API (audio, 3D graphics, etc.)</a:t>
            </a:r>
            <a:endParaRPr b="0" lang="en-US" sz="14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The “X” in Xbox</a:t>
            </a:r>
            <a:endParaRPr b="0" lang="en-US" sz="14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Meanwhile, Linux and mobile have generally used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OpenGL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, and now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Vulkan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2c3e50"/>
                </a:solidFill>
                <a:latin typeface="Source Sans Pro"/>
              </a:rPr>
              <a:t>Both of these are cross-platform</a:t>
            </a:r>
            <a:endParaRPr b="0" lang="en-US" sz="16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Why was DirectX preferred historically?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2c3e50"/>
                </a:solidFill>
                <a:latin typeface="Source Sans Pro"/>
              </a:rPr>
              <a:t>Mature ecosystem</a:t>
            </a:r>
            <a:endParaRPr b="0" lang="en-US" sz="16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2c3e50"/>
                </a:solidFill>
                <a:latin typeface="Source Sans Pro"/>
              </a:rPr>
              <a:t>Legacy code</a:t>
            </a:r>
            <a:endParaRPr b="0" lang="en-US" sz="16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2c3e50"/>
                </a:solidFill>
                <a:latin typeface="Source Sans Pro"/>
              </a:rPr>
              <a:t>Bigger market share</a:t>
            </a:r>
            <a:endParaRPr b="0" lang="en-US" sz="1600" spc="-1" strike="noStrike">
              <a:solidFill>
                <a:srgbClr val="2c3e50"/>
              </a:solidFill>
              <a:latin typeface="Source Sans Pro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7086600" y="1371600"/>
            <a:ext cx="1990440" cy="1119600"/>
          </a:xfrm>
          <a:prstGeom prst="rect">
            <a:avLst/>
          </a:prstGeom>
          <a:ln w="10800">
            <a:noFill/>
          </a:ln>
        </p:spPr>
      </p:pic>
      <p:pic>
        <p:nvPicPr>
          <p:cNvPr id="182" name="" descr=""/>
          <p:cNvPicPr/>
          <p:nvPr/>
        </p:nvPicPr>
        <p:blipFill>
          <a:blip r:embed="rId2"/>
          <a:stretch/>
        </p:blipFill>
        <p:spPr>
          <a:xfrm>
            <a:off x="7772400" y="2514600"/>
            <a:ext cx="2117520" cy="1029600"/>
          </a:xfrm>
          <a:prstGeom prst="rect">
            <a:avLst/>
          </a:prstGeom>
          <a:ln w="10800">
            <a:noFill/>
          </a:ln>
        </p:spPr>
      </p:pic>
      <p:pic>
        <p:nvPicPr>
          <p:cNvPr id="183" name="" descr=""/>
          <p:cNvPicPr/>
          <p:nvPr/>
        </p:nvPicPr>
        <p:blipFill>
          <a:blip r:embed="rId3"/>
          <a:stretch/>
        </p:blipFill>
        <p:spPr>
          <a:xfrm>
            <a:off x="6172200" y="3886200"/>
            <a:ext cx="3740400" cy="105228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53BAF28-BDD5-49E5-90D5-60A9E83EDBE1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Windows Software on Linux: The Old Days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360000" y="1371600"/>
            <a:ext cx="60408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WINE: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“Wine’s Not an Emulator” – compatibility layer that reimplements Windows shared libraries (DLLs)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2c3e50"/>
                </a:solidFill>
                <a:latin typeface="Source Sans Pro"/>
              </a:rPr>
              <a:t>Visual C/C++ programs</a:t>
            </a:r>
            <a:endParaRPr b="0" lang="en-US" sz="16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1600" spc="-1" strike="noStrike">
                <a:solidFill>
                  <a:srgbClr val="2c3e50"/>
                </a:solidFill>
                <a:latin typeface="Source Sans Pro"/>
              </a:rPr>
              <a:t>PlayOnLinux:</a:t>
            </a:r>
            <a:r>
              <a:rPr b="0" lang="en-US" sz="1600" spc="-1" strike="noStrike">
                <a:solidFill>
                  <a:srgbClr val="2c3e50"/>
                </a:solidFill>
                <a:latin typeface="Source Sans Pro"/>
              </a:rPr>
              <a:t> a graphical WINE wrapper</a:t>
            </a:r>
            <a:endParaRPr b="0" lang="en-US" sz="16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0">
              <a:spcAft>
                <a:spcPts val="850"/>
              </a:spcAft>
              <a:buNone/>
            </a:pPr>
            <a:endParaRPr b="0" lang="en-US" sz="16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Mono: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Run older .NET applications on Linux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2c3e50"/>
                </a:solidFill>
                <a:latin typeface="Source Sans Pro"/>
              </a:rPr>
              <a:t>C#, Visual Basic programs </a:t>
            </a:r>
            <a:endParaRPr b="0" lang="en-US" sz="16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2c3e50"/>
                </a:solidFill>
                <a:latin typeface="Source Sans Pro"/>
              </a:rPr>
              <a:t>Basically supplanted by Microsoft’s newer </a:t>
            </a:r>
            <a:r>
              <a:rPr b="1" lang="en-US" sz="1600" spc="-1" strike="noStrike">
                <a:solidFill>
                  <a:srgbClr val="2c3e50"/>
                </a:solidFill>
                <a:latin typeface="Source Sans Pro"/>
              </a:rPr>
              <a:t>.NET Core</a:t>
            </a:r>
            <a:r>
              <a:rPr b="0" lang="en-US" sz="1600" spc="-1" strike="noStrike">
                <a:solidFill>
                  <a:srgbClr val="2c3e50"/>
                </a:solidFill>
                <a:latin typeface="Source Sans Pro"/>
              </a:rPr>
              <a:t>, which natively supports Linux</a:t>
            </a:r>
            <a:endParaRPr b="0" lang="en-US" sz="1600" spc="-1" strike="noStrike">
              <a:solidFill>
                <a:srgbClr val="2c3e50"/>
              </a:solidFill>
              <a:latin typeface="Source Sans Pro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7461360" y="3510360"/>
            <a:ext cx="2332440" cy="1554840"/>
          </a:xfrm>
          <a:prstGeom prst="rect">
            <a:avLst/>
          </a:prstGeom>
          <a:ln w="10800">
            <a:noFill/>
          </a:ln>
        </p:spPr>
      </p:pic>
      <p:pic>
        <p:nvPicPr>
          <p:cNvPr id="187" name="" descr=""/>
          <p:cNvPicPr/>
          <p:nvPr/>
        </p:nvPicPr>
        <p:blipFill>
          <a:blip r:embed="rId2"/>
          <a:stretch/>
        </p:blipFill>
        <p:spPr>
          <a:xfrm>
            <a:off x="6858000" y="1375920"/>
            <a:ext cx="2743200" cy="2053080"/>
          </a:xfrm>
          <a:prstGeom prst="rect">
            <a:avLst/>
          </a:prstGeom>
          <a:ln w="10800">
            <a:noFill/>
          </a:ln>
        </p:spPr>
      </p:pic>
      <p:pic>
        <p:nvPicPr>
          <p:cNvPr id="188" name="" descr=""/>
          <p:cNvPicPr/>
          <p:nvPr/>
        </p:nvPicPr>
        <p:blipFill>
          <a:blip r:embed="rId3"/>
          <a:stretch/>
        </p:blipFill>
        <p:spPr>
          <a:xfrm>
            <a:off x="6820200" y="3657600"/>
            <a:ext cx="723600" cy="114300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7FEDFFD-45D0-4FCB-BA35-278D3E7BFE1A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An Unexpected Ally: Valve Software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360000" y="13716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Valve Software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is a video game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company founded by ex-Microsoft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employees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Their handheld console, the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Steam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Deck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, runs on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SteamOS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, which is based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on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Arch Linux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Developing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Proton,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which is like Wine +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DXVK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(DirectX on Vulkan)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Now, even the corporate world is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advancing gaming on Linux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rcRect l="12045" t="0" r="25985" b="56066"/>
          <a:stretch/>
        </p:blipFill>
        <p:spPr>
          <a:xfrm>
            <a:off x="228600" y="3114000"/>
            <a:ext cx="5257440" cy="1951200"/>
          </a:xfrm>
          <a:prstGeom prst="rect">
            <a:avLst/>
          </a:prstGeom>
          <a:ln w="10800">
            <a:noFill/>
          </a:ln>
        </p:spPr>
      </p:pic>
      <p:pic>
        <p:nvPicPr>
          <p:cNvPr id="192" name="" descr=""/>
          <p:cNvPicPr/>
          <p:nvPr/>
        </p:nvPicPr>
        <p:blipFill>
          <a:blip r:embed="rId2"/>
          <a:stretch/>
        </p:blipFill>
        <p:spPr>
          <a:xfrm>
            <a:off x="5715000" y="3043800"/>
            <a:ext cx="4114800" cy="215388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6B853B-51CC-4CB3-9101-46668B1F55E4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Just How Good is Proton?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360000" y="1371600"/>
            <a:ext cx="9360000" cy="68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ProtonDB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is a community-run database of games that work with Proton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Seems like a majority of issues stem from 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anti-cheat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(glorified spyware)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84600" y="3657600"/>
            <a:ext cx="3886200" cy="856440"/>
          </a:xfrm>
          <a:prstGeom prst="rect">
            <a:avLst/>
          </a:prstGeom>
          <a:ln w="10800">
            <a:noFill/>
          </a:ln>
        </p:spPr>
      </p:pic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122040" y="2743200"/>
            <a:ext cx="3764160" cy="841680"/>
          </a:xfrm>
          <a:prstGeom prst="rect">
            <a:avLst/>
          </a:prstGeom>
          <a:ln w="10800">
            <a:noFill/>
          </a:ln>
        </p:spPr>
      </p:pic>
      <p:pic>
        <p:nvPicPr>
          <p:cNvPr id="197" name="" descr=""/>
          <p:cNvPicPr/>
          <p:nvPr/>
        </p:nvPicPr>
        <p:blipFill>
          <a:blip r:embed="rId3"/>
          <a:srcRect l="0" t="0" r="0" b="32441"/>
          <a:stretch/>
        </p:blipFill>
        <p:spPr>
          <a:xfrm>
            <a:off x="7086600" y="2286000"/>
            <a:ext cx="2935080" cy="2757240"/>
          </a:xfrm>
          <a:prstGeom prst="rect">
            <a:avLst/>
          </a:prstGeom>
          <a:ln w="10800">
            <a:noFill/>
          </a:ln>
        </p:spPr>
      </p:pic>
      <p:pic>
        <p:nvPicPr>
          <p:cNvPr id="198" name="" descr=""/>
          <p:cNvPicPr/>
          <p:nvPr/>
        </p:nvPicPr>
        <p:blipFill>
          <a:blip r:embed="rId4"/>
          <a:stretch/>
        </p:blipFill>
        <p:spPr>
          <a:xfrm>
            <a:off x="4114800" y="2559960"/>
            <a:ext cx="2781000" cy="224064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8F26A7-A74E-429E-92CC-D63D29C67AC4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349200" y="396108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SuperTuxKart time!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2503800" y="365400"/>
            <a:ext cx="5040000" cy="2835000"/>
          </a:xfrm>
          <a:prstGeom prst="rect">
            <a:avLst/>
          </a:prstGeom>
          <a:ln w="108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97879C7-9F96-46BE-8E73-2CFA3FC500A8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The “Gaming on Linux” Myth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360000" y="14778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Aft>
                <a:spcPts val="1057"/>
              </a:spcAft>
              <a:buNone/>
            </a:pPr>
            <a:r>
              <a:rPr b="0" lang="en-US" sz="2000" spc="-1" strike="noStrike">
                <a:solidFill>
                  <a:srgbClr val="2c3e50"/>
                </a:solidFill>
                <a:latin typeface="Source Sans Pro Semibold"/>
              </a:rPr>
              <a:t>Oftentimes you’ll hear </a:t>
            </a:r>
            <a:r>
              <a:rPr b="0" lang="en-US" sz="2000" spc="-1" strike="noStrike">
                <a:solidFill>
                  <a:srgbClr val="2c3e50"/>
                </a:solidFill>
                <a:latin typeface="Source Sans Pro Semibold"/>
              </a:rPr>
              <a:t>Windows users say:</a:t>
            </a:r>
            <a:endParaRPr b="1" lang="en-US" sz="20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endParaRPr b="1" lang="en-US" sz="20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endParaRPr b="1" lang="en-US" sz="20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r>
              <a:rPr b="1" lang="en-US" sz="2000" spc="-1" strike="noStrike">
                <a:solidFill>
                  <a:srgbClr val="2c3e50"/>
                </a:solidFill>
                <a:latin typeface="Source Sans Pro Semibold"/>
              </a:rPr>
              <a:t>“</a:t>
            </a:r>
            <a:r>
              <a:rPr b="1" lang="en-US" sz="2000" spc="-1" strike="noStrike">
                <a:solidFill>
                  <a:srgbClr val="2c3e50"/>
                </a:solidFill>
                <a:latin typeface="Source Sans Pro Semibold"/>
              </a:rPr>
              <a:t>I want to try Linux, but I </a:t>
            </a:r>
            <a:r>
              <a:rPr b="1" lang="en-US" sz="2000" spc="-1" strike="noStrike">
                <a:solidFill>
                  <a:srgbClr val="2c3e50"/>
                </a:solidFill>
                <a:latin typeface="Source Sans Pro Semibold"/>
              </a:rPr>
              <a:t>can’t play games on it.”</a:t>
            </a:r>
            <a:endParaRPr b="1" lang="en-US" sz="20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endParaRPr b="1" lang="en-US" sz="20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endParaRPr b="1" lang="en-US" sz="20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r>
              <a:rPr b="0" lang="en-US" sz="2000" spc="-1" strike="noStrike">
                <a:solidFill>
                  <a:srgbClr val="2c3e50"/>
                </a:solidFill>
                <a:latin typeface="Source Sans Pro Semibold"/>
              </a:rPr>
              <a:t>That’s usually a cope, or they </a:t>
            </a:r>
            <a:r>
              <a:rPr b="0" lang="en-US" sz="2000" spc="-1" strike="noStrike">
                <a:solidFill>
                  <a:srgbClr val="2c3e50"/>
                </a:solidFill>
                <a:latin typeface="Source Sans Pro Semibold"/>
              </a:rPr>
              <a:t>haven’t done their research.</a:t>
            </a:r>
            <a:endParaRPr b="1" lang="en-US" sz="20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r>
              <a:rPr b="0" lang="en-US" sz="2000" spc="-1" strike="noStrike">
                <a:solidFill>
                  <a:srgbClr val="2c3e50"/>
                </a:solidFill>
                <a:latin typeface="Source Sans Pro Semibold"/>
              </a:rPr>
              <a:t>I’m here to dispel this myth </a:t>
            </a:r>
            <a:r>
              <a:rPr b="0" lang="en-US" sz="2000" spc="-1" strike="noStrike">
                <a:solidFill>
                  <a:srgbClr val="2c3e50"/>
                </a:solidFill>
                <a:latin typeface="Source Sans Pro Semibold"/>
              </a:rPr>
              <a:t>once and for all!</a:t>
            </a:r>
            <a:endParaRPr b="1" lang="en-US" sz="20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8361000" y="2286000"/>
            <a:ext cx="1199880" cy="121896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C5F6F33-FD07-41E5-854C-5B29E6259553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“</a:t>
            </a: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Linux Has No Games”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360000" y="14778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Aft>
                <a:spcPts val="1057"/>
              </a:spcAft>
              <a:buNone/>
            </a:pPr>
            <a:r>
              <a:rPr b="0" lang="en-US" sz="2100" spc="-1" strike="noStrike">
                <a:solidFill>
                  <a:srgbClr val="2c3e50"/>
                </a:solidFill>
                <a:latin typeface="Source Sans Pro Semibold"/>
              </a:rPr>
              <a:t>Meanwhile, in PS5 land...</a:t>
            </a:r>
            <a:endParaRPr b="0" lang="en-US" sz="21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rcRect l="0" t="0" r="22917" b="0"/>
          <a:stretch/>
        </p:blipFill>
        <p:spPr>
          <a:xfrm>
            <a:off x="2842560" y="2057400"/>
            <a:ext cx="2307240" cy="3107160"/>
          </a:xfrm>
          <a:prstGeom prst="rect">
            <a:avLst/>
          </a:prstGeom>
          <a:ln w="10800">
            <a:noFill/>
          </a:ln>
        </p:spPr>
      </p:pic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181440" y="2150640"/>
            <a:ext cx="2561760" cy="2286000"/>
          </a:xfrm>
          <a:prstGeom prst="rect">
            <a:avLst/>
          </a:prstGeom>
          <a:ln w="10800">
            <a:noFill/>
          </a:ln>
        </p:spPr>
      </p:pic>
      <p:pic>
        <p:nvPicPr>
          <p:cNvPr id="140" name="" descr=""/>
          <p:cNvPicPr/>
          <p:nvPr/>
        </p:nvPicPr>
        <p:blipFill>
          <a:blip r:embed="rId3"/>
          <a:srcRect l="0" t="0" r="0" b="2392"/>
          <a:stretch/>
        </p:blipFill>
        <p:spPr>
          <a:xfrm>
            <a:off x="5386680" y="2057400"/>
            <a:ext cx="2385720" cy="3200040"/>
          </a:xfrm>
          <a:prstGeom prst="rect">
            <a:avLst/>
          </a:prstGeom>
          <a:ln w="10800">
            <a:noFill/>
          </a:ln>
        </p:spPr>
      </p:pic>
      <p:pic>
        <p:nvPicPr>
          <p:cNvPr id="141" name="" descr=""/>
          <p:cNvPicPr/>
          <p:nvPr/>
        </p:nvPicPr>
        <p:blipFill>
          <a:blip r:embed="rId4"/>
          <a:stretch/>
        </p:blipFill>
        <p:spPr>
          <a:xfrm>
            <a:off x="8001000" y="2286000"/>
            <a:ext cx="2014200" cy="264996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D7BDCE3-1976-4DAD-9744-572FE1A18F21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360000" y="225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2c3e50"/>
              </a:solidFill>
              <a:latin typeface="Source Sans Pro"/>
            </a:endParaRPr>
          </a:p>
          <a:p>
            <a:pPr algn="ctr"/>
            <a:r>
              <a:rPr b="1" lang="en-US" sz="3200" spc="-1" strike="noStrike">
                <a:solidFill>
                  <a:srgbClr val="2c3e50"/>
                </a:solidFill>
                <a:latin typeface="Source Sans Pro"/>
              </a:rPr>
              <a:t>So What Options are There?</a:t>
            </a:r>
            <a:endParaRPr b="0" lang="en-US" sz="32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184F090-5008-4C40-AEB5-02163980952B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Original Titles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360000" y="1371600"/>
            <a:ext cx="5355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Not the most recognizable names, but we gotta show some love for Free Open-Source Software!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SuperTux: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Mario-like platformer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SuperTuxKart: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play w/ us on the LUG server!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Minetest: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Minecraft clone with more extensibility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osu!: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 weebs and rhythm game fans will know this one. Based on .NET.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There’s actually tons of them at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  <a:hlinkClick r:id="rId1"/>
              </a:rPr>
              <a:t>https://wiki.archlinux.org/title/List_of_games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6121440" y="1328760"/>
            <a:ext cx="2108160" cy="1185840"/>
          </a:xfrm>
          <a:prstGeom prst="rect">
            <a:avLst/>
          </a:prstGeom>
          <a:ln w="10800">
            <a:noFill/>
          </a:ln>
        </p:spPr>
      </p:pic>
      <p:pic>
        <p:nvPicPr>
          <p:cNvPr id="146" name="" descr=""/>
          <p:cNvPicPr/>
          <p:nvPr/>
        </p:nvPicPr>
        <p:blipFill>
          <a:blip r:embed="rId3"/>
          <a:stretch/>
        </p:blipFill>
        <p:spPr>
          <a:xfrm>
            <a:off x="5925240" y="3200400"/>
            <a:ext cx="2304360" cy="1270800"/>
          </a:xfrm>
          <a:prstGeom prst="rect">
            <a:avLst/>
          </a:prstGeom>
          <a:ln w="10800">
            <a:noFill/>
          </a:ln>
        </p:spPr>
      </p:pic>
      <p:pic>
        <p:nvPicPr>
          <p:cNvPr id="147" name="" descr=""/>
          <p:cNvPicPr/>
          <p:nvPr/>
        </p:nvPicPr>
        <p:blipFill>
          <a:blip r:embed="rId4"/>
          <a:stretch/>
        </p:blipFill>
        <p:spPr>
          <a:xfrm>
            <a:off x="7880400" y="2271240"/>
            <a:ext cx="2057400" cy="1157760"/>
          </a:xfrm>
          <a:prstGeom prst="rect">
            <a:avLst/>
          </a:prstGeom>
          <a:ln w="10800">
            <a:noFill/>
          </a:ln>
        </p:spPr>
      </p:pic>
      <p:pic>
        <p:nvPicPr>
          <p:cNvPr id="148" name="" descr=""/>
          <p:cNvPicPr/>
          <p:nvPr/>
        </p:nvPicPr>
        <p:blipFill>
          <a:blip r:embed="rId5"/>
          <a:stretch/>
        </p:blipFill>
        <p:spPr>
          <a:xfrm>
            <a:off x="7772400" y="4023360"/>
            <a:ext cx="2194560" cy="123444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35427C9-6686-4BAD-9497-B5C3DE26878A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Browser Games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360000" y="1371600"/>
            <a:ext cx="5355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65"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It goes without saying that these run on every OS</a:t>
            </a:r>
            <a:endParaRPr b="1" lang="en-US" sz="1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Core webdev languages: </a:t>
            </a: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JavaScript, HTML, CSS</a:t>
            </a:r>
            <a:endParaRPr b="1" lang="en-US" sz="1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3D browser-native games are often </a:t>
            </a: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WebGL</a:t>
            </a: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-based</a:t>
            </a:r>
            <a:endParaRPr b="1" lang="en-US" sz="1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Shellshockers (shellshock.io)</a:t>
            </a:r>
            <a:endParaRPr b="0" lang="en-US" sz="14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Simple 2D graphics can use the </a:t>
            </a: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Canvas API</a:t>
            </a:r>
            <a:endParaRPr b="1" lang="en-US" sz="1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Dinosaur game (chrome://dino)</a:t>
            </a:r>
            <a:endParaRPr b="0" lang="en-US" sz="14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Skribbl (skribbl.io)</a:t>
            </a:r>
            <a:endParaRPr b="0" lang="en-US" sz="14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Unity games can be built for browsers with </a:t>
            </a: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WebAssembly</a:t>
            </a:r>
            <a:endParaRPr b="1" lang="en-US" sz="1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"/>
                <a:hlinkClick r:id="rId1"/>
              </a:rPr>
              <a:t>https://files.unity3d.com/jonas/AngryBots/</a:t>
            </a:r>
            <a:endParaRPr b="0" lang="en-US" sz="14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There’s also this new API called </a:t>
            </a: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WebGPU?!</a:t>
            </a:r>
            <a:endParaRPr b="1" lang="en-US" sz="1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r>
              <a:rPr b="1" lang="en-US" sz="1400" spc="-1" strike="noStrike">
                <a:solidFill>
                  <a:srgbClr val="2c3e50"/>
                </a:solidFill>
                <a:latin typeface="Source Sans Pro Semibold"/>
              </a:rPr>
              <a:t>You:</a:t>
            </a:r>
            <a:br>
              <a:rPr sz="1400"/>
            </a:b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Ok… but these aren’t </a:t>
            </a:r>
            <a:r>
              <a:rPr b="0" i="1" lang="en-US" sz="1400" spc="-1" strike="noStrike">
                <a:solidFill>
                  <a:srgbClr val="2c3e50"/>
                </a:solidFill>
                <a:latin typeface="Source Sans Pro Semibold"/>
              </a:rPr>
              <a:t>real</a:t>
            </a: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 games.</a:t>
            </a:r>
            <a:br>
              <a:rPr sz="1400"/>
            </a:br>
            <a:r>
              <a:rPr b="0" lang="en-US" sz="1400" spc="-1" strike="noStrike">
                <a:solidFill>
                  <a:srgbClr val="2c3e50"/>
                </a:solidFill>
                <a:latin typeface="Source Sans Pro Semibold"/>
              </a:rPr>
              <a:t>Anything I can play on a Chromebook isn’t a video game ffs.</a:t>
            </a:r>
            <a:endParaRPr b="1" lang="en-US" sz="14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2"/>
          <a:stretch/>
        </p:blipFill>
        <p:spPr>
          <a:xfrm>
            <a:off x="6649560" y="2851200"/>
            <a:ext cx="2494440" cy="685800"/>
          </a:xfrm>
          <a:prstGeom prst="rect">
            <a:avLst/>
          </a:prstGeom>
          <a:ln w="10800">
            <a:noFill/>
          </a:ln>
        </p:spPr>
      </p:pic>
      <p:pic>
        <p:nvPicPr>
          <p:cNvPr id="152" name="" descr=""/>
          <p:cNvPicPr/>
          <p:nvPr/>
        </p:nvPicPr>
        <p:blipFill>
          <a:blip r:embed="rId3"/>
          <a:stretch/>
        </p:blipFill>
        <p:spPr>
          <a:xfrm>
            <a:off x="5333040" y="1371600"/>
            <a:ext cx="2667960" cy="1359000"/>
          </a:xfrm>
          <a:prstGeom prst="rect">
            <a:avLst/>
          </a:prstGeom>
          <a:ln w="10800">
            <a:noFill/>
          </a:ln>
        </p:spPr>
      </p:pic>
      <p:pic>
        <p:nvPicPr>
          <p:cNvPr id="153" name="" descr=""/>
          <p:cNvPicPr/>
          <p:nvPr/>
        </p:nvPicPr>
        <p:blipFill>
          <a:blip r:embed="rId4"/>
          <a:stretch/>
        </p:blipFill>
        <p:spPr>
          <a:xfrm>
            <a:off x="6400800" y="3657600"/>
            <a:ext cx="2743200" cy="1683360"/>
          </a:xfrm>
          <a:prstGeom prst="rect">
            <a:avLst/>
          </a:prstGeom>
          <a:ln w="10800">
            <a:noFill/>
          </a:ln>
        </p:spPr>
      </p:pic>
      <p:pic>
        <p:nvPicPr>
          <p:cNvPr id="154" name="" descr=""/>
          <p:cNvPicPr/>
          <p:nvPr/>
        </p:nvPicPr>
        <p:blipFill>
          <a:blip r:embed="rId5"/>
          <a:srcRect l="0" t="0" r="0" b="12556"/>
          <a:stretch/>
        </p:blipFill>
        <p:spPr>
          <a:xfrm>
            <a:off x="8229600" y="1371600"/>
            <a:ext cx="1747440" cy="137160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DD2A353-BDA0-4F68-847B-E66968545748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Emulation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55836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Play console games on your PC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…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as long as you’re OK with sailing the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seven seas 🏴‍☠️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Software emulators: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seemingly all 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a</a:t>
            </a: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vailable on Linux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Snes9x, Citra, DeSmuME, Dolphin, Yuzu, </a:t>
            </a: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RPCS3</a:t>
            </a:r>
            <a:endParaRPr b="0" lang="en-US" sz="14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1400" spc="-1" strike="noStrike">
                <a:solidFill>
                  <a:srgbClr val="2c3e50"/>
                </a:solidFill>
                <a:latin typeface="Source Sans Pro"/>
              </a:rPr>
              <a:t>RetroArch:</a:t>
            </a: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 </a:t>
            </a: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frontend that works with </a:t>
            </a: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various SW emulators</a:t>
            </a:r>
            <a:endParaRPr b="0" lang="en-US" sz="14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1400" spc="-1" strike="noStrike">
                <a:solidFill>
                  <a:srgbClr val="2c3e50"/>
                </a:solidFill>
                <a:latin typeface="Source Sans Pro"/>
              </a:rPr>
              <a:t>RetroPie:</a:t>
            </a: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 OS for Raspberry Pi bundled </a:t>
            </a: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with RetroArch &amp; stuff</a:t>
            </a:r>
            <a:endParaRPr b="0" lang="en-US" sz="14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Hardware emulators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1400" spc="-1" strike="noStrike">
                <a:solidFill>
                  <a:srgbClr val="2c3e50"/>
                </a:solidFill>
                <a:latin typeface="Source Sans Pro"/>
              </a:rPr>
              <a:t>MiSTer </a:t>
            </a: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is open source and </a:t>
            </a: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uses FPGA </a:t>
            </a: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cores to emulate console processors </a:t>
            </a:r>
            <a:r>
              <a:rPr b="0" lang="en-US" sz="1400" spc="-1" strike="noStrike">
                <a:solidFill>
                  <a:srgbClr val="2c3e50"/>
                </a:solidFill>
                <a:latin typeface="Source Sans Pro"/>
              </a:rPr>
              <a:t>perfectly!</a:t>
            </a:r>
            <a:endParaRPr b="0" lang="en-US" sz="1400" spc="-1" strike="noStrike">
              <a:solidFill>
                <a:srgbClr val="2c3e50"/>
              </a:solidFill>
              <a:latin typeface="Source Sans Pro"/>
            </a:endParaRPr>
          </a:p>
        </p:txBody>
      </p:sp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6400800" y="1371600"/>
            <a:ext cx="3493440" cy="2183400"/>
          </a:xfrm>
          <a:prstGeom prst="rect">
            <a:avLst/>
          </a:prstGeom>
          <a:ln w="10800">
            <a:noFill/>
          </a:ln>
        </p:spPr>
      </p:pic>
      <p:pic>
        <p:nvPicPr>
          <p:cNvPr id="158" name="" descr=""/>
          <p:cNvPicPr/>
          <p:nvPr/>
        </p:nvPicPr>
        <p:blipFill>
          <a:blip r:embed="rId2"/>
          <a:stretch/>
        </p:blipFill>
        <p:spPr>
          <a:xfrm>
            <a:off x="7086600" y="3657600"/>
            <a:ext cx="2092680" cy="161028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80B7BB1-2149-4B6E-9EC9-924AC27A853A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Emulation Meme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Broke</a:t>
            </a:r>
            <a:r>
              <a:rPr b="1" lang="en-US" sz="1600" spc="-1" strike="noStrike">
                <a:solidFill>
                  <a:srgbClr val="2c3e50"/>
                </a:solidFill>
                <a:latin typeface="Source Sans Pro Semibold"/>
              </a:rPr>
              <a:t>:</a:t>
            </a:r>
            <a:br>
              <a:rPr sz="1600"/>
            </a:br>
            <a:r>
              <a:rPr b="0" lang="en-US" sz="1600" spc="-1" strike="noStrike">
                <a:solidFill>
                  <a:srgbClr val="2c3e50"/>
                </a:solidFill>
                <a:latin typeface="Source Sans Pro Semibold"/>
              </a:rPr>
              <a:t>emulating retro consoles on Linux</a:t>
            </a:r>
            <a:endParaRPr b="1" lang="en-US" sz="16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4927320" y="1485000"/>
            <a:ext cx="490248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500" spc="-1" strike="noStrike">
                <a:solidFill>
                  <a:srgbClr val="2c3e50"/>
                </a:solidFill>
                <a:latin typeface="Source Sans Pro Semibold"/>
              </a:rPr>
              <a:t>Woke:</a:t>
            </a:r>
            <a:br>
              <a:rPr sz="1500"/>
            </a:br>
            <a:r>
              <a:rPr b="0" lang="en-US" sz="1500" spc="-1" strike="noStrike">
                <a:solidFill>
                  <a:srgbClr val="2c3e50"/>
                </a:solidFill>
                <a:latin typeface="Source Sans Pro Semibold"/>
              </a:rPr>
              <a:t>jailbreaking your console and installing Linux</a:t>
            </a:r>
            <a:endParaRPr b="1" lang="en-US" sz="15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5155920" y="2184840"/>
            <a:ext cx="1751400" cy="2158560"/>
          </a:xfrm>
          <a:prstGeom prst="rect">
            <a:avLst/>
          </a:prstGeom>
          <a:ln w="10800">
            <a:noFill/>
          </a:ln>
        </p:spPr>
      </p:pic>
      <p:pic>
        <p:nvPicPr>
          <p:cNvPr id="163" name="" descr=""/>
          <p:cNvPicPr/>
          <p:nvPr/>
        </p:nvPicPr>
        <p:blipFill>
          <a:blip r:embed="rId2"/>
          <a:srcRect l="46136" t="-263" r="3524" b="7691"/>
          <a:stretch/>
        </p:blipFill>
        <p:spPr>
          <a:xfrm>
            <a:off x="360000" y="2620440"/>
            <a:ext cx="2787480" cy="2637360"/>
          </a:xfrm>
          <a:prstGeom prst="rect">
            <a:avLst/>
          </a:prstGeom>
          <a:ln w="10800">
            <a:noFill/>
          </a:ln>
        </p:spPr>
      </p:pic>
      <p:pic>
        <p:nvPicPr>
          <p:cNvPr id="164" name="" descr=""/>
          <p:cNvPicPr/>
          <p:nvPr/>
        </p:nvPicPr>
        <p:blipFill>
          <a:blip r:embed="rId3"/>
          <a:stretch/>
        </p:blipFill>
        <p:spPr>
          <a:xfrm>
            <a:off x="2743200" y="2286000"/>
            <a:ext cx="1674360" cy="1196280"/>
          </a:xfrm>
          <a:prstGeom prst="rect">
            <a:avLst/>
          </a:prstGeom>
          <a:ln w="10800">
            <a:noFill/>
          </a:ln>
        </p:spPr>
      </p:pic>
      <p:pic>
        <p:nvPicPr>
          <p:cNvPr id="165" name="" descr=""/>
          <p:cNvPicPr/>
          <p:nvPr/>
        </p:nvPicPr>
        <p:blipFill>
          <a:blip r:embed="rId4"/>
          <a:stretch/>
        </p:blipFill>
        <p:spPr>
          <a:xfrm>
            <a:off x="7086600" y="2057400"/>
            <a:ext cx="2971800" cy="1672200"/>
          </a:xfrm>
          <a:prstGeom prst="rect">
            <a:avLst/>
          </a:prstGeom>
          <a:ln w="10800">
            <a:noFill/>
          </a:ln>
        </p:spPr>
      </p:pic>
      <p:pic>
        <p:nvPicPr>
          <p:cNvPr id="166" name="" descr=""/>
          <p:cNvPicPr/>
          <p:nvPr/>
        </p:nvPicPr>
        <p:blipFill>
          <a:blip r:embed="rId5"/>
          <a:stretch/>
        </p:blipFill>
        <p:spPr>
          <a:xfrm>
            <a:off x="6400800" y="3886200"/>
            <a:ext cx="2412000" cy="1600200"/>
          </a:xfrm>
          <a:prstGeom prst="rect">
            <a:avLst/>
          </a:prstGeom>
          <a:ln w="1080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672D8D8-4CF1-4A45-A32E-3562934F1E48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Games Written in High-Level Languages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Doki Doki Literature Club: 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Written with Ren’Py, a visual novel 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engine for Python.</a:t>
            </a:r>
            <a:br>
              <a:rPr sz="1800"/>
            </a:b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Python’s runtime is cross-platform</a:t>
            </a:r>
            <a:endParaRPr b="1" lang="en-US" sz="18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360360" y="3153600"/>
            <a:ext cx="3754440" cy="2111400"/>
          </a:xfrm>
          <a:prstGeom prst="rect">
            <a:avLst/>
          </a:prstGeom>
          <a:ln w="10800">
            <a:noFill/>
          </a:ln>
        </p:spPr>
      </p:pic>
      <p:pic>
        <p:nvPicPr>
          <p:cNvPr id="170" name="" descr=""/>
          <p:cNvPicPr/>
          <p:nvPr/>
        </p:nvPicPr>
        <p:blipFill>
          <a:blip r:embed="rId2"/>
          <a:stretch/>
        </p:blipFill>
        <p:spPr>
          <a:xfrm>
            <a:off x="5265360" y="2286000"/>
            <a:ext cx="3214440" cy="1687680"/>
          </a:xfrm>
          <a:prstGeom prst="rect">
            <a:avLst/>
          </a:prstGeom>
          <a:ln w="10800">
            <a:noFill/>
          </a:ln>
        </p:spPr>
      </p:pic>
      <p:pic>
        <p:nvPicPr>
          <p:cNvPr id="171" name="" descr=""/>
          <p:cNvPicPr/>
          <p:nvPr/>
        </p:nvPicPr>
        <p:blipFill>
          <a:blip r:embed="rId3"/>
          <a:stretch/>
        </p:blipFill>
        <p:spPr>
          <a:xfrm>
            <a:off x="4343400" y="4038840"/>
            <a:ext cx="792360" cy="1218960"/>
          </a:xfrm>
          <a:prstGeom prst="rect">
            <a:avLst/>
          </a:prstGeom>
          <a:ln w="10800">
            <a:noFill/>
          </a:ln>
        </p:spPr>
      </p:pic>
      <p:sp>
        <p:nvSpPr>
          <p:cNvPr id="172" name=""/>
          <p:cNvSpPr txBox="1"/>
          <p:nvPr/>
        </p:nvSpPr>
        <p:spPr>
          <a:xfrm>
            <a:off x="5258520" y="148428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713"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2c3e50"/>
                </a:solidFill>
                <a:latin typeface="Source Sans Pro Semibold"/>
              </a:rPr>
              <a:t>Minecraft (Java Edition): </a:t>
            </a: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the JRE (Java Runtime Environment) is also cross-platform</a:t>
            </a:r>
            <a:endParaRPr b="1" lang="en-US" sz="18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endParaRPr b="1" lang="en-US" sz="18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endParaRPr b="1" lang="en-US" sz="18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endParaRPr b="1" lang="en-US" sz="18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endParaRPr b="1" lang="en-US" sz="18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c3e50"/>
                </a:solidFill>
                <a:latin typeface="Source Sans Pro Semibold"/>
              </a:rPr>
              <a:t>Modern game engines</a:t>
            </a:r>
            <a:endParaRPr b="1" lang="en-US" sz="18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1800" spc="-1" strike="noStrike">
                <a:solidFill>
                  <a:srgbClr val="2c3e50"/>
                </a:solidFill>
                <a:latin typeface="Source Sans Pro"/>
              </a:rPr>
              <a:t>Unity</a:t>
            </a:r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1800" spc="-1" strike="noStrike">
                <a:solidFill>
                  <a:srgbClr val="2c3e50"/>
                </a:solidFill>
                <a:latin typeface="Source Sans Pro"/>
              </a:rPr>
              <a:t>Godot</a:t>
            </a:r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1800" spc="-1" strike="noStrike">
                <a:solidFill>
                  <a:srgbClr val="2c3e50"/>
                </a:solidFill>
                <a:latin typeface="Source Sans Pro"/>
              </a:rPr>
              <a:t>Unreal Engine</a:t>
            </a:r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4"/>
          <a:stretch/>
        </p:blipFill>
        <p:spPr>
          <a:xfrm>
            <a:off x="7662600" y="2331360"/>
            <a:ext cx="817200" cy="1097640"/>
          </a:xfrm>
          <a:prstGeom prst="rect">
            <a:avLst/>
          </a:prstGeom>
          <a:ln w="10800">
            <a:noFill/>
          </a:ln>
        </p:spPr>
      </p:pic>
      <p:pic>
        <p:nvPicPr>
          <p:cNvPr id="174" name="" descr=""/>
          <p:cNvPicPr/>
          <p:nvPr/>
        </p:nvPicPr>
        <p:blipFill>
          <a:blip r:embed="rId5"/>
          <a:stretch/>
        </p:blipFill>
        <p:spPr>
          <a:xfrm>
            <a:off x="8732160" y="2743200"/>
            <a:ext cx="1097640" cy="1097640"/>
          </a:xfrm>
          <a:prstGeom prst="rect">
            <a:avLst/>
          </a:prstGeom>
          <a:ln w="10800">
            <a:noFill/>
          </a:ln>
        </p:spPr>
      </p:pic>
      <p:sp>
        <p:nvSpPr>
          <p:cNvPr id="175" name=""/>
          <p:cNvSpPr txBox="1"/>
          <p:nvPr/>
        </p:nvSpPr>
        <p:spPr>
          <a:xfrm>
            <a:off x="8722800" y="2635200"/>
            <a:ext cx="1143000" cy="127296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1" lang="en-US" sz="8000" spc="-1" strike="noStrike">
                <a:solidFill>
                  <a:srgbClr val="ff3838"/>
                </a:solidFill>
                <a:latin typeface="Source Sans Pro"/>
              </a:rPr>
              <a:t>X</a:t>
            </a:r>
            <a:endParaRPr b="1" lang="en-US" sz="8000" spc="-1" strike="noStrike">
              <a:solidFill>
                <a:srgbClr val="ff3838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41A4414-1377-4449-93BE-1E1EE5CD2AEE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Application>LibreOffice/7.6.4.1$Linux_X86_64 LibreOffice_project/e19e193f88cd6c0525a17fb7a176ed8e6a3e2aa1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2025-04-24T00:52:04Z</dcterms:created>
  <dc:creator/>
  <dc:description/>
  <dc:language>en-US</dc:language>
  <cp:lastModifiedBy/>
  <dcterms:modified xsi:type="dcterms:W3CDTF">2025-04-24T02:53:31Z</dcterms:modified>
  <cp:revision>52</cp:revision>
  <dc:subject/>
  <dc:title>Midnightblue</dc:title>
</cp:coreProperties>
</file>